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0" r:id="rId2"/>
  </p:sldMasterIdLst>
  <p:notesMasterIdLst>
    <p:notesMasterId r:id="rId25"/>
  </p:notesMasterIdLst>
  <p:sldIdLst>
    <p:sldId id="256" r:id="rId3"/>
    <p:sldId id="264" r:id="rId4"/>
    <p:sldId id="257" r:id="rId5"/>
    <p:sldId id="258" r:id="rId6"/>
    <p:sldId id="259" r:id="rId7"/>
    <p:sldId id="265" r:id="rId8"/>
    <p:sldId id="277" r:id="rId9"/>
    <p:sldId id="260" r:id="rId10"/>
    <p:sldId id="261" r:id="rId11"/>
    <p:sldId id="262" r:id="rId12"/>
    <p:sldId id="263" r:id="rId13"/>
    <p:sldId id="278" r:id="rId14"/>
    <p:sldId id="266" r:id="rId15"/>
    <p:sldId id="279" r:id="rId16"/>
    <p:sldId id="273" r:id="rId17"/>
    <p:sldId id="272" r:id="rId18"/>
    <p:sldId id="267" r:id="rId19"/>
    <p:sldId id="276" r:id="rId20"/>
    <p:sldId id="275" r:id="rId21"/>
    <p:sldId id="274" r:id="rId22"/>
    <p:sldId id="268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7274FFF-1832-4984-B7EB-E0F83919379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48FE8F41-E671-4A50-9AEA-6CE65FE51B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5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72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54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8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07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02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73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61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20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noProof="1" smtClean="0"/>
              <a:t>按一下以編輯母片副標題樣式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AD45-5154-4E2B-9680-240E5A710E86}" type="datetime1">
              <a:rPr lang="en-US" smtClean="0"/>
              <a:pPr/>
              <a:t>10/9/2013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7C5BED8-E022-43B9-AAE3-0F7ED9E75C55}" type="slidenum">
              <a:rPr lang="en-US" sz="1800" smtClean="0">
                <a:solidFill>
                  <a:srgbClr val="FFFFFF"/>
                </a:solidFill>
              </a:rPr>
              <a:pPr/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313" y="1449303"/>
            <a:ext cx="9006840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66" y="1396720"/>
            <a:ext cx="9004494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509" y="2976649"/>
            <a:ext cx="9009858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zh-TW" altLang="en-US" noProof="1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3629-B628-4031-806A-078AD939790A}" type="datetime1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BED8-E022-43B9-AAE3-0F7ED9E75C55}" type="slidenum">
              <a:rPr lang="en-US" sz="2000" smtClean="0">
                <a:solidFill>
                  <a:srgbClr val="FFFFFF"/>
                </a:solidFill>
                <a:latin typeface="+mj-lt"/>
                <a:ea typeface="+mj-lt"/>
                <a:cs typeface="+mj-lt"/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3629-B628-4031-806A-078AD939790A}" type="datetime1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BED8-E022-43B9-AAE3-0F7ED9E75C55}" type="slidenum">
              <a:rPr lang="en-US" sz="2000" smtClean="0">
                <a:solidFill>
                  <a:srgbClr val="FFFFFF"/>
                </a:solidFill>
                <a:latin typeface="+mj-lt"/>
                <a:ea typeface="+mj-lt"/>
                <a:cs typeface="+mj-lt"/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B937-0D81-49D7-BD7F-D4BB8E5B42DE}" type="datetime1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>
                <a:latin typeface="+mj-lt"/>
                <a:ea typeface="+mj-lt"/>
                <a:cs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B012-B42E-402E-9A43-2F83EA8A37E1}" type="datetime1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8307" y="2376830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307" y="2341475"/>
            <a:ext cx="9004494" cy="4572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09858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0429-4E5D-4374-8A9B-A7FE97DF2AC7}" type="datetime1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22CB-92AE-4D69-8517-1630B6860F90}" type="datetime1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D647-E7E6-4F38-815A-29B76715634D}" type="datetime1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8DBF-EC48-4489-B70F-16C6DB469967}" type="datetime1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33FB-2A5C-4E92-A3B9-6E0D0ED3147A}" type="datetime1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627D-B7EA-412F-B4DB-2BC55D2B9DF7}" type="datetime1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307" y="4648200"/>
            <a:ext cx="9004494" cy="4572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307" y="4775605"/>
            <a:ext cx="9009858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008" y="73152"/>
            <a:ext cx="9006840" cy="4575048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lang="zh-TW" altLang="en-US" noProof="1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zh-TW" altLang="en-US" noProof="1" smtClean="0"/>
              <a:t>按一下以編輯母片文字樣式</a:t>
            </a:r>
          </a:p>
          <a:p>
            <a:pPr lvl="1"/>
            <a:r>
              <a:rPr lang="zh-TW" altLang="en-US" noProof="1" smtClean="0"/>
              <a:t>第二層</a:t>
            </a:r>
          </a:p>
          <a:p>
            <a:pPr lvl="2"/>
            <a:r>
              <a:rPr lang="zh-TW" altLang="en-US" noProof="1" smtClean="0"/>
              <a:t>第三層</a:t>
            </a:r>
          </a:p>
          <a:p>
            <a:pPr lvl="3"/>
            <a:r>
              <a:rPr lang="zh-TW" altLang="en-US" noProof="1" smtClean="0"/>
              <a:t>第四層</a:t>
            </a:r>
          </a:p>
          <a:p>
            <a:pPr lvl="4"/>
            <a:r>
              <a:rPr lang="zh-TW" altLang="en-US" noProof="1" smtClean="0"/>
              <a:t>第五層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fld id="{F2A93629-B628-4031-806A-078AD939790A}" type="datetime1">
              <a:rPr lang="en-US" smtClean="0"/>
              <a:pPr algn="r"/>
              <a:t>10/9/2013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+mj-lt"/>
                <a:ea typeface="+mj-lt"/>
                <a:cs typeface="+mj-lt"/>
              </a:defRPr>
            </a:lvl1pPr>
          </a:lstStyle>
          <a:p>
            <a:pPr algn="ctr"/>
            <a:fld id="{E7C5BED8-E022-43B9-AAE3-0F7ED9E75C55}" type="slidenum">
              <a:rPr lang="en-US" sz="2000" smtClean="0">
                <a:solidFill>
                  <a:srgbClr val="FFFFFF"/>
                </a:solidFill>
                <a:latin typeface="+mj-lt"/>
                <a:ea typeface="+mj-lt"/>
                <a:cs typeface="+mj-lt"/>
              </a:rPr>
              <a:pPr algn="ctr"/>
              <a:t>‹#›</a:t>
            </a:fld>
            <a:endParaRPr lang="en-US" sz="1400" dirty="0">
              <a:solidFill>
                <a:srgbClr val="FFFFFF"/>
              </a:solidFill>
              <a:latin typeface="+mj-lt"/>
              <a:ea typeface="+mj-lt"/>
              <a:cs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image" Target="../media/image10.wmf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3.bin"/><Relationship Id="rId4" Type="http://schemas.openxmlformats.org/officeDocument/2006/relationships/image" Target="../media/image11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/>
              <a:t>Compact Query Term Selection</a:t>
            </a:r>
            <a:br>
              <a:rPr lang="en-US" altLang="zh-TW" b="1" dirty="0"/>
            </a:br>
            <a:r>
              <a:rPr lang="en-US" altLang="zh-TW" b="1" dirty="0"/>
              <a:t>Using Topically Related Text</a:t>
            </a:r>
            <a:endParaRPr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tint val="10000"/>
                </a:schemeClr>
              </a:solidFill>
              <a:effectLst>
                <a:outerShdw blurRad="50000" dist="50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079376" y="3416424"/>
            <a:ext cx="7453064" cy="2892896"/>
          </a:xfrm>
        </p:spPr>
        <p:txBody>
          <a:bodyPr>
            <a:normAutofit/>
          </a:bodyPr>
          <a:lstStyle/>
          <a:p>
            <a:pPr algn="l"/>
            <a:r>
              <a:rPr lang="en-US" altLang="zh-TW" b="1" dirty="0"/>
              <a:t>Date</a:t>
            </a:r>
            <a:r>
              <a:rPr lang="zh-TW" altLang="en-US" b="1" dirty="0"/>
              <a:t> </a:t>
            </a:r>
            <a:r>
              <a:rPr lang="en-US" altLang="zh-TW" b="1" dirty="0"/>
              <a:t>:</a:t>
            </a:r>
            <a:r>
              <a:rPr lang="zh-TW" altLang="en-US" b="1" dirty="0"/>
              <a:t> </a:t>
            </a:r>
            <a:r>
              <a:rPr lang="en-US" altLang="zh-TW" b="1" dirty="0" smtClean="0"/>
              <a:t>2013/10/09</a:t>
            </a:r>
            <a:endParaRPr lang="en-US" altLang="zh-TW" b="1" dirty="0"/>
          </a:p>
          <a:p>
            <a:pPr algn="l"/>
            <a:r>
              <a:rPr lang="en-US" altLang="zh-TW" b="1" dirty="0"/>
              <a:t>Source</a:t>
            </a:r>
            <a:r>
              <a:rPr lang="zh-TW" altLang="en-US" b="1" dirty="0"/>
              <a:t> </a:t>
            </a:r>
            <a:r>
              <a:rPr lang="en-US" altLang="zh-TW" b="1" dirty="0"/>
              <a:t>:</a:t>
            </a:r>
            <a:r>
              <a:rPr lang="zh-TW" altLang="en-US" b="1" dirty="0"/>
              <a:t> </a:t>
            </a:r>
            <a:r>
              <a:rPr lang="en-US" altLang="zh-TW" b="1" dirty="0"/>
              <a:t>SIGIR’13</a:t>
            </a:r>
          </a:p>
          <a:p>
            <a:pPr algn="l"/>
            <a:r>
              <a:rPr lang="en-US" altLang="zh-TW" b="1" dirty="0"/>
              <a:t>Authors : K. </a:t>
            </a:r>
            <a:r>
              <a:rPr lang="en-US" altLang="zh-TW" b="1" dirty="0" err="1"/>
              <a:t>Tamsin</a:t>
            </a:r>
            <a:r>
              <a:rPr lang="en-US" altLang="zh-TW" b="1" dirty="0"/>
              <a:t> Maxwell, W. Bruce Croft</a:t>
            </a:r>
          </a:p>
          <a:p>
            <a:pPr algn="l"/>
            <a:r>
              <a:rPr lang="en-US" altLang="zh-TW" b="1" dirty="0"/>
              <a:t>Advisor : </a:t>
            </a:r>
            <a:r>
              <a:rPr lang="en-US" altLang="zh-TW" b="1" dirty="0" err="1"/>
              <a:t>Dr.Jia</a:t>
            </a:r>
            <a:r>
              <a:rPr lang="en-US" altLang="zh-TW" b="1" dirty="0"/>
              <a:t>-ling, </a:t>
            </a:r>
            <a:r>
              <a:rPr lang="en-US" altLang="zh-TW" b="1" dirty="0" err="1"/>
              <a:t>Koh</a:t>
            </a:r>
            <a:endParaRPr lang="en-US" altLang="zh-TW" b="1" dirty="0"/>
          </a:p>
          <a:p>
            <a:pPr algn="l"/>
            <a:r>
              <a:rPr lang="en-US" altLang="zh-TW" b="1" dirty="0"/>
              <a:t>Speaker : Shun-Chen, Cheng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3542014" cy="796950"/>
          </a:xfrm>
        </p:spPr>
        <p:txBody>
          <a:bodyPr/>
          <a:lstStyle/>
          <a:p>
            <a:r>
              <a:rPr lang="en-US" dirty="0"/>
              <a:t>Random Walk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13006"/>
            <a:ext cx="19240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919" y="1254496"/>
            <a:ext cx="3481394" cy="35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9" name="群組 88"/>
          <p:cNvGrpSpPr/>
          <p:nvPr/>
        </p:nvGrpSpPr>
        <p:grpSpPr>
          <a:xfrm>
            <a:off x="35496" y="692696"/>
            <a:ext cx="5904656" cy="2872214"/>
            <a:chOff x="539552" y="971436"/>
            <a:chExt cx="5904656" cy="2872214"/>
          </a:xfrm>
        </p:grpSpPr>
        <p:sp>
          <p:nvSpPr>
            <p:cNvPr id="4" name="圓角矩形 3"/>
            <p:cNvSpPr/>
            <p:nvPr/>
          </p:nvSpPr>
          <p:spPr>
            <a:xfrm>
              <a:off x="2987824" y="1556792"/>
              <a:ext cx="720080" cy="57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b="1" dirty="0" smtClean="0"/>
                <a:t>1</a:t>
              </a:r>
              <a:endParaRPr lang="zh-TW" altLang="en-US" sz="2400" b="1" dirty="0"/>
            </a:p>
          </p:txBody>
        </p:sp>
        <p:sp>
          <p:nvSpPr>
            <p:cNvPr id="5" name="圓角矩形 4"/>
            <p:cNvSpPr/>
            <p:nvPr/>
          </p:nvSpPr>
          <p:spPr>
            <a:xfrm>
              <a:off x="1367532" y="3010843"/>
              <a:ext cx="720080" cy="57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b="1" dirty="0"/>
                <a:t>2</a:t>
              </a:r>
              <a:endParaRPr lang="zh-TW" altLang="en-US" sz="2400" b="1" dirty="0"/>
            </a:p>
          </p:txBody>
        </p:sp>
        <p:sp>
          <p:nvSpPr>
            <p:cNvPr id="6" name="圓角矩形 5"/>
            <p:cNvSpPr/>
            <p:nvPr/>
          </p:nvSpPr>
          <p:spPr>
            <a:xfrm>
              <a:off x="4644009" y="2996952"/>
              <a:ext cx="720079" cy="54930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b="1" dirty="0"/>
                <a:t>3</a:t>
              </a:r>
              <a:endParaRPr lang="zh-TW" altLang="en-US" sz="2400" b="1" dirty="0"/>
            </a:p>
          </p:txBody>
        </p:sp>
        <p:cxnSp>
          <p:nvCxnSpPr>
            <p:cNvPr id="4109" name="弧形接點 4108"/>
            <p:cNvCxnSpPr>
              <a:stCxn id="4" idx="1"/>
              <a:endCxn id="5" idx="0"/>
            </p:cNvCxnSpPr>
            <p:nvPr/>
          </p:nvCxnSpPr>
          <p:spPr>
            <a:xfrm rot="10800000" flipV="1">
              <a:off x="1727572" y="1844823"/>
              <a:ext cx="1260252" cy="1166019"/>
            </a:xfrm>
            <a:prstGeom prst="curvedConnector2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1" name="弧形接點 4110"/>
            <p:cNvCxnSpPr>
              <a:stCxn id="5" idx="3"/>
              <a:endCxn id="4" idx="2"/>
            </p:cNvCxnSpPr>
            <p:nvPr/>
          </p:nvCxnSpPr>
          <p:spPr>
            <a:xfrm flipV="1">
              <a:off x="2087612" y="2132856"/>
              <a:ext cx="1260252" cy="1166019"/>
            </a:xfrm>
            <a:prstGeom prst="curvedConnector2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3" name="弧形接點 4112"/>
            <p:cNvCxnSpPr>
              <a:stCxn id="5" idx="2"/>
              <a:endCxn id="6" idx="2"/>
            </p:cNvCxnSpPr>
            <p:nvPr/>
          </p:nvCxnSpPr>
          <p:spPr>
            <a:xfrm rot="5400000" flipH="1" flipV="1">
              <a:off x="3345484" y="1928342"/>
              <a:ext cx="40652" cy="3276477"/>
            </a:xfrm>
            <a:prstGeom prst="curvedConnector3">
              <a:avLst>
                <a:gd name="adj1" fmla="val -562334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6" name="弧形接點 4115"/>
            <p:cNvCxnSpPr>
              <a:stCxn id="6" idx="0"/>
              <a:endCxn id="5" idx="0"/>
            </p:cNvCxnSpPr>
            <p:nvPr/>
          </p:nvCxnSpPr>
          <p:spPr>
            <a:xfrm rot="16200000" flipH="1" flipV="1">
              <a:off x="3358865" y="1365658"/>
              <a:ext cx="13891" cy="3276477"/>
            </a:xfrm>
            <a:prstGeom prst="curvedConnector3">
              <a:avLst>
                <a:gd name="adj1" fmla="val -164567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0" name="弧形接點 4119"/>
            <p:cNvCxnSpPr>
              <a:stCxn id="6" idx="1"/>
              <a:endCxn id="4" idx="2"/>
            </p:cNvCxnSpPr>
            <p:nvPr/>
          </p:nvCxnSpPr>
          <p:spPr>
            <a:xfrm rot="10800000">
              <a:off x="3347865" y="2132856"/>
              <a:ext cx="1296145" cy="1138748"/>
            </a:xfrm>
            <a:prstGeom prst="curvedConnector2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9" name="文字方塊 4128"/>
            <p:cNvSpPr txBox="1"/>
            <p:nvPr/>
          </p:nvSpPr>
          <p:spPr>
            <a:xfrm>
              <a:off x="1795609" y="1801732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 smtClean="0"/>
                <a:t>0.9</a:t>
              </a:r>
              <a:endParaRPr lang="zh-TW" altLang="en-US" b="1" dirty="0"/>
            </a:p>
          </p:txBody>
        </p:sp>
        <p:sp>
          <p:nvSpPr>
            <p:cNvPr id="98" name="文字方塊 97"/>
            <p:cNvSpPr txBox="1"/>
            <p:nvPr/>
          </p:nvSpPr>
          <p:spPr>
            <a:xfrm>
              <a:off x="4427983" y="1839425"/>
              <a:ext cx="9006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 smtClean="0"/>
                <a:t>0.001</a:t>
              </a:r>
              <a:endParaRPr lang="zh-TW" altLang="en-US" b="1" dirty="0"/>
            </a:p>
          </p:txBody>
        </p:sp>
        <p:sp>
          <p:nvSpPr>
            <p:cNvPr id="99" name="文字方塊 98"/>
            <p:cNvSpPr txBox="1"/>
            <p:nvPr/>
          </p:nvSpPr>
          <p:spPr>
            <a:xfrm>
              <a:off x="3070409" y="347431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 smtClean="0"/>
                <a:t>0.1</a:t>
              </a:r>
              <a:endParaRPr lang="zh-TW" altLang="en-US" b="1" dirty="0"/>
            </a:p>
          </p:txBody>
        </p:sp>
        <p:cxnSp>
          <p:nvCxnSpPr>
            <p:cNvPr id="4131" name="弧形接點 4130"/>
            <p:cNvCxnSpPr>
              <a:stCxn id="4" idx="3"/>
              <a:endCxn id="6" idx="0"/>
            </p:cNvCxnSpPr>
            <p:nvPr/>
          </p:nvCxnSpPr>
          <p:spPr>
            <a:xfrm>
              <a:off x="3707904" y="1844824"/>
              <a:ext cx="1296145" cy="1152128"/>
            </a:xfrm>
            <a:prstGeom prst="curvedConnector2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文字方塊 103"/>
            <p:cNvSpPr txBox="1"/>
            <p:nvPr/>
          </p:nvSpPr>
          <p:spPr>
            <a:xfrm>
              <a:off x="3347864" y="2267580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 smtClean="0"/>
                <a:t>0.6</a:t>
              </a:r>
              <a:endParaRPr lang="zh-TW" altLang="en-US" b="1" dirty="0"/>
            </a:p>
          </p:txBody>
        </p:sp>
        <p:sp>
          <p:nvSpPr>
            <p:cNvPr id="105" name="文字方塊 104"/>
            <p:cNvSpPr txBox="1"/>
            <p:nvPr/>
          </p:nvSpPr>
          <p:spPr>
            <a:xfrm>
              <a:off x="2771800" y="224316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 smtClean="0"/>
                <a:t>0.1</a:t>
              </a:r>
              <a:endParaRPr lang="zh-TW" altLang="en-US" b="1" dirty="0"/>
            </a:p>
          </p:txBody>
        </p:sp>
        <p:sp>
          <p:nvSpPr>
            <p:cNvPr id="106" name="文字方塊 105"/>
            <p:cNvSpPr txBox="1"/>
            <p:nvPr/>
          </p:nvSpPr>
          <p:spPr>
            <a:xfrm>
              <a:off x="2987824" y="2708920"/>
              <a:ext cx="8463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 smtClean="0"/>
                <a:t>0.005</a:t>
              </a:r>
              <a:endParaRPr lang="zh-TW" altLang="en-US" b="1" dirty="0"/>
            </a:p>
          </p:txBody>
        </p:sp>
        <p:cxnSp>
          <p:nvCxnSpPr>
            <p:cNvPr id="4133" name="弧形接點 4132"/>
            <p:cNvCxnSpPr>
              <a:stCxn id="6" idx="2"/>
              <a:endCxn id="6" idx="3"/>
            </p:cNvCxnSpPr>
            <p:nvPr/>
          </p:nvCxnSpPr>
          <p:spPr>
            <a:xfrm rot="5400000" flipH="1" flipV="1">
              <a:off x="5046742" y="3228910"/>
              <a:ext cx="274651" cy="360039"/>
            </a:xfrm>
            <a:prstGeom prst="curvedConnector4">
              <a:avLst>
                <a:gd name="adj1" fmla="val -124849"/>
                <a:gd name="adj2" fmla="val 203177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3" name="弧形接點 4142"/>
            <p:cNvCxnSpPr>
              <a:stCxn id="5" idx="2"/>
              <a:endCxn id="5" idx="1"/>
            </p:cNvCxnSpPr>
            <p:nvPr/>
          </p:nvCxnSpPr>
          <p:spPr>
            <a:xfrm rot="5400000" flipH="1">
              <a:off x="1403536" y="3262871"/>
              <a:ext cx="288032" cy="360040"/>
            </a:xfrm>
            <a:prstGeom prst="curvedConnector4">
              <a:avLst>
                <a:gd name="adj1" fmla="val -119049"/>
                <a:gd name="adj2" fmla="val 215081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4" name="弧形接點 4153"/>
            <p:cNvCxnSpPr>
              <a:stCxn id="4" idx="0"/>
              <a:endCxn id="4" idx="3"/>
            </p:cNvCxnSpPr>
            <p:nvPr/>
          </p:nvCxnSpPr>
          <p:spPr>
            <a:xfrm rot="16200000" flipH="1">
              <a:off x="3383868" y="1520788"/>
              <a:ext cx="288032" cy="360040"/>
            </a:xfrm>
            <a:prstGeom prst="curvedConnector4">
              <a:avLst>
                <a:gd name="adj1" fmla="val -124009"/>
                <a:gd name="adj2" fmla="val 203176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文字方塊 131"/>
            <p:cNvSpPr txBox="1"/>
            <p:nvPr/>
          </p:nvSpPr>
          <p:spPr>
            <a:xfrm>
              <a:off x="3923928" y="971436"/>
              <a:ext cx="8823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 smtClean="0"/>
                <a:t>0.009</a:t>
              </a:r>
              <a:endParaRPr lang="zh-TW" altLang="en-US" b="1" dirty="0"/>
            </a:p>
          </p:txBody>
        </p:sp>
        <p:sp>
          <p:nvSpPr>
            <p:cNvPr id="133" name="文字方塊 132"/>
            <p:cNvSpPr txBox="1"/>
            <p:nvPr/>
          </p:nvSpPr>
          <p:spPr>
            <a:xfrm>
              <a:off x="5652120" y="3429000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 smtClean="0"/>
                <a:t>0.395</a:t>
              </a:r>
              <a:endParaRPr lang="zh-TW" altLang="en-US" b="1" dirty="0"/>
            </a:p>
          </p:txBody>
        </p:sp>
        <p:sp>
          <p:nvSpPr>
            <p:cNvPr id="134" name="文字方塊 133"/>
            <p:cNvSpPr txBox="1"/>
            <p:nvPr/>
          </p:nvSpPr>
          <p:spPr>
            <a:xfrm>
              <a:off x="539552" y="340223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 smtClean="0"/>
                <a:t>0.8</a:t>
              </a:r>
              <a:endParaRPr lang="zh-TW" altLang="en-US" b="1" dirty="0"/>
            </a:p>
          </p:txBody>
        </p:sp>
      </p:grpSp>
      <p:grpSp>
        <p:nvGrpSpPr>
          <p:cNvPr id="90" name="群組 89"/>
          <p:cNvGrpSpPr/>
          <p:nvPr/>
        </p:nvGrpSpPr>
        <p:grpSpPr>
          <a:xfrm>
            <a:off x="5801440" y="2074023"/>
            <a:ext cx="2844146" cy="1576660"/>
            <a:chOff x="179512" y="4077072"/>
            <a:chExt cx="2602716" cy="1440160"/>
          </a:xfrm>
        </p:grpSpPr>
        <p:grpSp>
          <p:nvGrpSpPr>
            <p:cNvPr id="84" name="群組 83"/>
            <p:cNvGrpSpPr/>
            <p:nvPr/>
          </p:nvGrpSpPr>
          <p:grpSpPr>
            <a:xfrm>
              <a:off x="683568" y="4077072"/>
              <a:ext cx="2098660" cy="1440160"/>
              <a:chOff x="683568" y="4077072"/>
              <a:chExt cx="2098660" cy="1440160"/>
            </a:xfrm>
          </p:grpSpPr>
          <p:sp>
            <p:nvSpPr>
              <p:cNvPr id="74" name="左中括弧 73"/>
              <p:cNvSpPr/>
              <p:nvPr/>
            </p:nvSpPr>
            <p:spPr>
              <a:xfrm>
                <a:off x="701570" y="4077072"/>
                <a:ext cx="324036" cy="1440160"/>
              </a:xfrm>
              <a:prstGeom prst="leftBracket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5" name="右中括弧 74"/>
              <p:cNvSpPr/>
              <p:nvPr/>
            </p:nvSpPr>
            <p:spPr>
              <a:xfrm>
                <a:off x="2195736" y="4077072"/>
                <a:ext cx="360039" cy="1440160"/>
              </a:xfrm>
              <a:prstGeom prst="rightBracket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6" name="文字方塊 75"/>
              <p:cNvSpPr txBox="1"/>
              <p:nvPr/>
            </p:nvSpPr>
            <p:spPr>
              <a:xfrm>
                <a:off x="701570" y="4077072"/>
                <a:ext cx="20218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0.009</a:t>
                </a:r>
                <a:r>
                  <a:rPr lang="zh-TW" altLang="en-US" dirty="0" smtClean="0"/>
                  <a:t>    </a:t>
                </a:r>
                <a:r>
                  <a:rPr lang="en-US" altLang="zh-TW" dirty="0" smtClean="0"/>
                  <a:t>0.9</a:t>
                </a:r>
                <a:r>
                  <a:rPr lang="zh-TW" altLang="en-US" dirty="0" smtClean="0"/>
                  <a:t>    </a:t>
                </a:r>
                <a:r>
                  <a:rPr lang="en-US" altLang="zh-TW" dirty="0" smtClean="0"/>
                  <a:t>0.01</a:t>
                </a:r>
                <a:endParaRPr lang="zh-TW" altLang="en-US" dirty="0"/>
              </a:p>
            </p:txBody>
          </p:sp>
          <p:sp>
            <p:nvSpPr>
              <p:cNvPr id="151" name="文字方塊 150"/>
              <p:cNvSpPr txBox="1"/>
              <p:nvPr/>
            </p:nvSpPr>
            <p:spPr>
              <a:xfrm>
                <a:off x="760357" y="4535832"/>
                <a:ext cx="20218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0.1</a:t>
                </a:r>
                <a:r>
                  <a:rPr lang="zh-TW" altLang="en-US" dirty="0" smtClean="0"/>
                  <a:t>        </a:t>
                </a:r>
                <a:r>
                  <a:rPr lang="en-US" altLang="zh-TW" dirty="0" smtClean="0"/>
                  <a:t>0.8</a:t>
                </a:r>
                <a:r>
                  <a:rPr lang="zh-TW" altLang="en-US" dirty="0" smtClean="0"/>
                  <a:t>    </a:t>
                </a:r>
                <a:r>
                  <a:rPr lang="en-US" altLang="zh-TW" dirty="0" smtClean="0"/>
                  <a:t>0.1</a:t>
                </a:r>
                <a:endParaRPr lang="zh-TW" altLang="en-US" dirty="0"/>
              </a:p>
            </p:txBody>
          </p:sp>
          <p:sp>
            <p:nvSpPr>
              <p:cNvPr id="152" name="文字方塊 151"/>
              <p:cNvSpPr txBox="1"/>
              <p:nvPr/>
            </p:nvSpPr>
            <p:spPr>
              <a:xfrm>
                <a:off x="683568" y="4993284"/>
                <a:ext cx="20341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0.6</a:t>
                </a:r>
                <a:r>
                  <a:rPr lang="zh-TW" altLang="en-US" dirty="0" smtClean="0"/>
                  <a:t>      </a:t>
                </a:r>
                <a:r>
                  <a:rPr lang="en-US" altLang="zh-TW" dirty="0" smtClean="0"/>
                  <a:t>0.005</a:t>
                </a:r>
                <a:r>
                  <a:rPr lang="zh-TW" altLang="en-US" dirty="0" smtClean="0"/>
                  <a:t>   </a:t>
                </a:r>
                <a:r>
                  <a:rPr lang="en-US" altLang="zh-TW" dirty="0" smtClean="0"/>
                  <a:t>0.395</a:t>
                </a:r>
                <a:endParaRPr lang="zh-TW" altLang="en-US" dirty="0"/>
              </a:p>
            </p:txBody>
          </p:sp>
        </p:grpSp>
        <p:sp>
          <p:nvSpPr>
            <p:cNvPr id="77" name="文字方塊 76"/>
            <p:cNvSpPr txBox="1"/>
            <p:nvPr/>
          </p:nvSpPr>
          <p:spPr>
            <a:xfrm>
              <a:off x="179512" y="45811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 smtClean="0"/>
                <a:t>H</a:t>
              </a:r>
              <a:r>
                <a:rPr lang="zh-TW" altLang="en-US" b="1" dirty="0" smtClean="0"/>
                <a:t> </a:t>
              </a:r>
              <a:r>
                <a:rPr lang="en-US" altLang="zh-TW" b="1" dirty="0" smtClean="0"/>
                <a:t>=</a:t>
              </a:r>
              <a:endParaRPr lang="zh-TW" altLang="en-US" b="1" dirty="0"/>
            </a:p>
          </p:txBody>
        </p:sp>
      </p:grpSp>
      <p:sp>
        <p:nvSpPr>
          <p:cNvPr id="78" name="文字方塊 77"/>
          <p:cNvSpPr txBox="1"/>
          <p:nvPr/>
        </p:nvSpPr>
        <p:spPr>
          <a:xfrm>
            <a:off x="233518" y="3698587"/>
            <a:ext cx="3348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If it starts from node 1 at time=0</a:t>
            </a:r>
            <a:endParaRPr lang="zh-TW" altLang="en-US" dirty="0"/>
          </a:p>
        </p:txBody>
      </p:sp>
      <p:graphicFrame>
        <p:nvGraphicFramePr>
          <p:cNvPr id="80" name="物件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194904"/>
              </p:ext>
            </p:extLst>
          </p:nvPr>
        </p:nvGraphicFramePr>
        <p:xfrm>
          <a:off x="2213682" y="4391084"/>
          <a:ext cx="2738660" cy="612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方程式" r:id="rId6" imgW="1079280" imgH="241200" progId="Equation.3">
                  <p:embed/>
                </p:oleObj>
              </mc:Choice>
              <mc:Fallback>
                <p:oleObj name="方程式" r:id="rId6" imgW="10792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13682" y="4391084"/>
                        <a:ext cx="2738660" cy="6121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" name="文字方塊 156"/>
          <p:cNvSpPr txBox="1"/>
          <p:nvPr/>
        </p:nvSpPr>
        <p:spPr>
          <a:xfrm>
            <a:off x="251520" y="4067919"/>
            <a:ext cx="3869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Then the probability that walks to node 3 at time=1</a:t>
            </a:r>
            <a:endParaRPr lang="zh-TW" altLang="en-US" dirty="0"/>
          </a:p>
        </p:txBody>
      </p:sp>
      <p:grpSp>
        <p:nvGrpSpPr>
          <p:cNvPr id="85" name="群組 84"/>
          <p:cNvGrpSpPr/>
          <p:nvPr/>
        </p:nvGrpSpPr>
        <p:grpSpPr>
          <a:xfrm>
            <a:off x="220367" y="5435214"/>
            <a:ext cx="1285567" cy="369332"/>
            <a:chOff x="3070409" y="5445224"/>
            <a:chExt cx="1285567" cy="369332"/>
          </a:xfrm>
        </p:grpSpPr>
        <p:sp>
          <p:nvSpPr>
            <p:cNvPr id="81" name="左中括弧 80"/>
            <p:cNvSpPr/>
            <p:nvPr/>
          </p:nvSpPr>
          <p:spPr>
            <a:xfrm>
              <a:off x="3070409" y="5517232"/>
              <a:ext cx="133439" cy="288032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右中括弧 81"/>
            <p:cNvSpPr/>
            <p:nvPr/>
          </p:nvSpPr>
          <p:spPr>
            <a:xfrm>
              <a:off x="4194219" y="5517232"/>
              <a:ext cx="161757" cy="288032"/>
            </a:xfrm>
            <a:prstGeom prst="righ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3" name="文字方塊 82"/>
            <p:cNvSpPr txBox="1"/>
            <p:nvPr/>
          </p:nvSpPr>
          <p:spPr>
            <a:xfrm>
              <a:off x="3212719" y="5445224"/>
              <a:ext cx="10712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r>
                <a:rPr lang="en-US" altLang="zh-TW" dirty="0" smtClean="0"/>
                <a:t>     0     0</a:t>
              </a:r>
              <a:endParaRPr lang="zh-TW" altLang="en-US" dirty="0"/>
            </a:p>
          </p:txBody>
        </p:sp>
      </p:grpSp>
      <p:grpSp>
        <p:nvGrpSpPr>
          <p:cNvPr id="162" name="群組 161"/>
          <p:cNvGrpSpPr/>
          <p:nvPr/>
        </p:nvGrpSpPr>
        <p:grpSpPr>
          <a:xfrm>
            <a:off x="1676086" y="4988725"/>
            <a:ext cx="2098660" cy="1440160"/>
            <a:chOff x="683568" y="4077072"/>
            <a:chExt cx="2098660" cy="1440160"/>
          </a:xfrm>
        </p:grpSpPr>
        <p:sp>
          <p:nvSpPr>
            <p:cNvPr id="163" name="左中括弧 162"/>
            <p:cNvSpPr/>
            <p:nvPr/>
          </p:nvSpPr>
          <p:spPr>
            <a:xfrm>
              <a:off x="701570" y="4077072"/>
              <a:ext cx="324036" cy="1440160"/>
            </a:xfrm>
            <a:prstGeom prst="leftBracket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4" name="右中括弧 163"/>
            <p:cNvSpPr/>
            <p:nvPr/>
          </p:nvSpPr>
          <p:spPr>
            <a:xfrm>
              <a:off x="2195736" y="4077072"/>
              <a:ext cx="360039" cy="1440160"/>
            </a:xfrm>
            <a:prstGeom prst="rightBracket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5" name="文字方塊 164"/>
            <p:cNvSpPr txBox="1"/>
            <p:nvPr/>
          </p:nvSpPr>
          <p:spPr>
            <a:xfrm>
              <a:off x="701570" y="4077072"/>
              <a:ext cx="2021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0.009</a:t>
              </a:r>
              <a:r>
                <a:rPr lang="zh-TW" altLang="en-US" dirty="0" smtClean="0"/>
                <a:t>    </a:t>
              </a:r>
              <a:r>
                <a:rPr lang="en-US" altLang="zh-TW" dirty="0" smtClean="0"/>
                <a:t>0.9</a:t>
              </a:r>
              <a:r>
                <a:rPr lang="zh-TW" altLang="en-US" dirty="0" smtClean="0"/>
                <a:t>    </a:t>
              </a:r>
              <a:r>
                <a:rPr lang="en-US" altLang="zh-TW" dirty="0" smtClean="0"/>
                <a:t>0.01</a:t>
              </a:r>
              <a:endParaRPr lang="zh-TW" altLang="en-US" dirty="0"/>
            </a:p>
          </p:txBody>
        </p:sp>
        <p:sp>
          <p:nvSpPr>
            <p:cNvPr id="166" name="文字方塊 165"/>
            <p:cNvSpPr txBox="1"/>
            <p:nvPr/>
          </p:nvSpPr>
          <p:spPr>
            <a:xfrm>
              <a:off x="760357" y="4535832"/>
              <a:ext cx="2021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0.1</a:t>
              </a:r>
              <a:r>
                <a:rPr lang="zh-TW" altLang="en-US" dirty="0" smtClean="0"/>
                <a:t>        </a:t>
              </a:r>
              <a:r>
                <a:rPr lang="en-US" altLang="zh-TW" dirty="0" smtClean="0"/>
                <a:t>0.8</a:t>
              </a:r>
              <a:r>
                <a:rPr lang="zh-TW" altLang="en-US" dirty="0" smtClean="0"/>
                <a:t>    </a:t>
              </a:r>
              <a:r>
                <a:rPr lang="en-US" altLang="zh-TW" dirty="0" smtClean="0"/>
                <a:t>0.1</a:t>
              </a:r>
              <a:endParaRPr lang="zh-TW" altLang="en-US" dirty="0"/>
            </a:p>
          </p:txBody>
        </p:sp>
        <p:sp>
          <p:nvSpPr>
            <p:cNvPr id="167" name="文字方塊 166"/>
            <p:cNvSpPr txBox="1"/>
            <p:nvPr/>
          </p:nvSpPr>
          <p:spPr>
            <a:xfrm>
              <a:off x="683568" y="4993284"/>
              <a:ext cx="20341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0.6</a:t>
              </a:r>
              <a:r>
                <a:rPr lang="zh-TW" altLang="en-US" dirty="0" smtClean="0"/>
                <a:t>      </a:t>
              </a:r>
              <a:r>
                <a:rPr lang="en-US" altLang="zh-TW" dirty="0" smtClean="0"/>
                <a:t>0.005</a:t>
              </a:r>
              <a:r>
                <a:rPr lang="zh-TW" altLang="en-US" dirty="0" smtClean="0"/>
                <a:t>   </a:t>
              </a:r>
              <a:r>
                <a:rPr lang="en-US" altLang="zh-TW" dirty="0" smtClean="0"/>
                <a:t>0.395</a:t>
              </a:r>
              <a:endParaRPr lang="zh-TW" altLang="en-US" dirty="0"/>
            </a:p>
          </p:txBody>
        </p:sp>
      </p:grpSp>
      <p:sp>
        <p:nvSpPr>
          <p:cNvPr id="86" name="文字方塊 85"/>
          <p:cNvSpPr txBox="1"/>
          <p:nvPr/>
        </p:nvSpPr>
        <p:spPr>
          <a:xfrm>
            <a:off x="3648313" y="5403919"/>
            <a:ext cx="39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=</a:t>
            </a:r>
            <a:endParaRPr lang="zh-TW" altLang="en-US" sz="2400" dirty="0"/>
          </a:p>
        </p:txBody>
      </p:sp>
      <p:grpSp>
        <p:nvGrpSpPr>
          <p:cNvPr id="170" name="群組 169"/>
          <p:cNvGrpSpPr/>
          <p:nvPr/>
        </p:nvGrpSpPr>
        <p:grpSpPr>
          <a:xfrm>
            <a:off x="4108854" y="5462604"/>
            <a:ext cx="2208940" cy="399859"/>
            <a:chOff x="3152792" y="5503268"/>
            <a:chExt cx="1073058" cy="301996"/>
          </a:xfrm>
        </p:grpSpPr>
        <p:sp>
          <p:nvSpPr>
            <p:cNvPr id="171" name="左中括弧 170"/>
            <p:cNvSpPr/>
            <p:nvPr/>
          </p:nvSpPr>
          <p:spPr>
            <a:xfrm>
              <a:off x="3152792" y="5517232"/>
              <a:ext cx="83822" cy="288032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2" name="右中括弧 171"/>
            <p:cNvSpPr/>
            <p:nvPr/>
          </p:nvSpPr>
          <p:spPr>
            <a:xfrm>
              <a:off x="4146095" y="5517232"/>
              <a:ext cx="79755" cy="288032"/>
            </a:xfrm>
            <a:prstGeom prst="righ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3" name="文字方塊 172"/>
            <p:cNvSpPr txBox="1"/>
            <p:nvPr/>
          </p:nvSpPr>
          <p:spPr>
            <a:xfrm>
              <a:off x="3218731" y="5503268"/>
              <a:ext cx="962345" cy="278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0.6    0.005    0.395</a:t>
              </a:r>
              <a:endParaRPr lang="zh-TW" altLang="en-US" dirty="0"/>
            </a:p>
          </p:txBody>
        </p:sp>
      </p:grpSp>
      <p:sp>
        <p:nvSpPr>
          <p:cNvPr id="87" name="橢圓 86"/>
          <p:cNvSpPr/>
          <p:nvPr/>
        </p:nvSpPr>
        <p:spPr>
          <a:xfrm>
            <a:off x="5407609" y="5449844"/>
            <a:ext cx="766168" cy="4678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88" name="物件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376037"/>
              </p:ext>
            </p:extLst>
          </p:nvPr>
        </p:nvGraphicFramePr>
        <p:xfrm>
          <a:off x="6732240" y="5968675"/>
          <a:ext cx="2062162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" name="方程式" r:id="rId8" imgW="812520" imgH="241200" progId="Equation.3">
                  <p:embed/>
                </p:oleObj>
              </mc:Choice>
              <mc:Fallback>
                <p:oleObj name="方程式" r:id="rId8" imgW="812520" imgH="241200" progId="Equation.3">
                  <p:embed/>
                  <p:pic>
                    <p:nvPicPr>
                      <p:cNvPr id="0" name="物件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5968675"/>
                        <a:ext cx="2062162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193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3801616" cy="868958"/>
          </a:xfrm>
        </p:spPr>
        <p:txBody>
          <a:bodyPr>
            <a:normAutofit/>
          </a:bodyPr>
          <a:lstStyle/>
          <a:p>
            <a:r>
              <a:rPr lang="en-US" dirty="0"/>
              <a:t>Vertex </a:t>
            </a:r>
            <a:r>
              <a:rPr lang="en-US" dirty="0" smtClean="0"/>
              <a:t>weights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323528" y="1089248"/>
            <a:ext cx="8568952" cy="1288040"/>
          </a:xfrm>
        </p:spPr>
        <p:txBody>
          <a:bodyPr>
            <a:normAutofit/>
          </a:bodyPr>
          <a:lstStyle/>
          <a:p>
            <a:r>
              <a:rPr lang="en-US" sz="2400" dirty="0"/>
              <a:t>Factor s balances </a:t>
            </a:r>
            <a:r>
              <a:rPr lang="en-US" sz="2400" dirty="0" err="1"/>
              <a:t>exhaustivity</a:t>
            </a:r>
            <a:r>
              <a:rPr lang="en-US" sz="2400" dirty="0"/>
              <a:t> with global saliency to </a:t>
            </a:r>
            <a:r>
              <a:rPr lang="en-US" sz="2400" dirty="0" smtClean="0"/>
              <a:t>identify stems </a:t>
            </a:r>
            <a:r>
              <a:rPr lang="en-US" sz="2400" dirty="0"/>
              <a:t>that are poor discriminators been relevant </a:t>
            </a:r>
            <a:r>
              <a:rPr lang="en-US" sz="2400" dirty="0" smtClean="0"/>
              <a:t>and non-relevant </a:t>
            </a:r>
            <a:r>
              <a:rPr lang="en-US" sz="2400" dirty="0"/>
              <a:t>documents</a:t>
            </a:r>
            <a:endParaRPr lang="en-US" sz="24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2896"/>
            <a:ext cx="3967635" cy="457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5" y="2377288"/>
            <a:ext cx="2952327" cy="582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546243"/>
              </p:ext>
            </p:extLst>
          </p:nvPr>
        </p:nvGraphicFramePr>
        <p:xfrm>
          <a:off x="713887" y="3140968"/>
          <a:ext cx="97779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" name="方程式" r:id="rId6" imgW="545760" imgH="241200" progId="Equation.3">
                  <p:embed/>
                </p:oleObj>
              </mc:Choice>
              <mc:Fallback>
                <p:oleObj name="方程式" r:id="rId6" imgW="5457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3887" y="3140968"/>
                        <a:ext cx="977793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712838" y="3203684"/>
            <a:ext cx="61715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frequency </a:t>
            </a:r>
            <a:r>
              <a:rPr lang="en-US" altLang="zh-TW" dirty="0"/>
              <a:t>of a word </a:t>
            </a:r>
            <a:r>
              <a:rPr lang="en-US" altLang="zh-TW" i="1" dirty="0" err="1"/>
              <a:t>wn</a:t>
            </a:r>
            <a:r>
              <a:rPr lang="en-US" altLang="zh-TW" i="1" dirty="0"/>
              <a:t> </a:t>
            </a:r>
            <a:r>
              <a:rPr lang="en-US" altLang="zh-TW" u="sng" dirty="0"/>
              <a:t>in </a:t>
            </a:r>
            <a:r>
              <a:rPr lang="en-US" altLang="zh-TW" i="1" u="sng" dirty="0" smtClean="0"/>
              <a:t>N</a:t>
            </a:r>
            <a:r>
              <a:rPr lang="en-US" altLang="zh-TW" i="1" dirty="0" smtClean="0"/>
              <a:t> ,</a:t>
            </a:r>
            <a:r>
              <a:rPr lang="en-US" altLang="zh-TW" dirty="0" smtClean="0"/>
              <a:t>averaged</a:t>
            </a:r>
            <a:r>
              <a:rPr lang="en-US" altLang="zh-TW" dirty="0"/>
              <a:t> </a:t>
            </a:r>
            <a:r>
              <a:rPr lang="en-US" altLang="zh-TW" dirty="0" smtClean="0"/>
              <a:t>over </a:t>
            </a:r>
            <a:r>
              <a:rPr lang="en-US" altLang="zh-TW" i="1" dirty="0"/>
              <a:t>k </a:t>
            </a:r>
            <a:r>
              <a:rPr lang="en-US" altLang="zh-TW" dirty="0"/>
              <a:t>+ 1 </a:t>
            </a:r>
            <a:r>
              <a:rPr lang="en-US" altLang="zh-TW" dirty="0" smtClean="0"/>
              <a:t>documents,</a:t>
            </a:r>
          </a:p>
          <a:p>
            <a:r>
              <a:rPr lang="en-US" altLang="zh-TW" dirty="0"/>
              <a:t>a</a:t>
            </a:r>
            <a:r>
              <a:rPr lang="en-US" altLang="zh-TW" dirty="0" smtClean="0"/>
              <a:t>nd normalized </a:t>
            </a:r>
            <a:r>
              <a:rPr lang="en-US" altLang="zh-TW" dirty="0"/>
              <a:t>by the </a:t>
            </a:r>
            <a:r>
              <a:rPr lang="en-US" altLang="zh-TW" u="sng" dirty="0"/>
              <a:t>maximum average frequency </a:t>
            </a:r>
            <a:r>
              <a:rPr lang="en-US" altLang="zh-TW" dirty="0"/>
              <a:t>of any term in </a:t>
            </a:r>
            <a:r>
              <a:rPr lang="en-US" altLang="zh-TW" i="1" dirty="0" smtClean="0"/>
              <a:t>N</a:t>
            </a:r>
            <a:endParaRPr lang="zh-TW" altLang="en-US" dirty="0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540229"/>
              </p:ext>
            </p:extLst>
          </p:nvPr>
        </p:nvGraphicFramePr>
        <p:xfrm>
          <a:off x="827584" y="4182516"/>
          <a:ext cx="792088" cy="479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" name="方程式" r:id="rId8" imgW="419040" imgH="241200" progId="Equation.3">
                  <p:embed/>
                </p:oleObj>
              </mc:Choice>
              <mc:Fallback>
                <p:oleObj name="方程式" r:id="rId8" imgW="419040" imgH="241200" progId="Equation.3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182516"/>
                        <a:ext cx="792088" cy="4793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1565438" y="4237503"/>
            <a:ext cx="6171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the number of documents in </a:t>
            </a:r>
            <a:r>
              <a:rPr lang="en-US" altLang="zh-TW" i="1" dirty="0"/>
              <a:t>C </a:t>
            </a:r>
            <a:r>
              <a:rPr lang="en-US" altLang="zh-TW" dirty="0"/>
              <a:t>containing </a:t>
            </a:r>
            <a:r>
              <a:rPr lang="en-US" altLang="zh-TW" i="1" dirty="0" err="1"/>
              <a:t>wn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605308" y="4869159"/>
            <a:ext cx="792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TREC </a:t>
            </a:r>
            <a:r>
              <a:rPr lang="en-US" altLang="zh-TW" dirty="0" smtClean="0"/>
              <a:t>query #840</a:t>
            </a:r>
            <a:r>
              <a:rPr lang="zh-TW" altLang="en-US" dirty="0" smtClean="0"/>
              <a:t>：</a:t>
            </a:r>
            <a:r>
              <a:rPr lang="en-US" altLang="zh-TW" dirty="0" smtClean="0"/>
              <a:t>‘</a:t>
            </a:r>
            <a:r>
              <a:rPr lang="en-US" altLang="zh-TW" i="1" dirty="0"/>
              <a:t>Give the definition, locations, or characteristics </a:t>
            </a:r>
            <a:r>
              <a:rPr lang="en-US" altLang="zh-TW" i="1" dirty="0" smtClean="0"/>
              <a:t>of </a:t>
            </a:r>
            <a:r>
              <a:rPr lang="en-US" altLang="zh-TW" b="1" i="1" dirty="0" smtClean="0"/>
              <a:t>geysers</a:t>
            </a:r>
            <a:r>
              <a:rPr lang="en-US" altLang="zh-TW" dirty="0"/>
              <a:t>’.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2494347" y="530120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i="1" dirty="0" smtClean="0"/>
              <a:t>=&gt; “definition geysers</a:t>
            </a:r>
            <a:r>
              <a:rPr lang="en-US" altLang="zh-TW" dirty="0" smtClean="0"/>
              <a:t>” </a:t>
            </a:r>
            <a:r>
              <a:rPr lang="en-US" altLang="zh-TW" dirty="0"/>
              <a:t>is not more informative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193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467544" y="2606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zh-TW" dirty="0" smtClean="0"/>
              <a:t>Example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755576" y="6299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 smtClean="0"/>
              <a:t>Wn</a:t>
            </a:r>
            <a:r>
              <a:rPr lang="en-US" altLang="zh-TW" dirty="0" smtClean="0"/>
              <a:t> = geysers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683567" y="999312"/>
            <a:ext cx="4320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The </a:t>
            </a:r>
            <a:r>
              <a:rPr lang="en-US" altLang="zh-TW" dirty="0" err="1" smtClean="0"/>
              <a:t>avg</a:t>
            </a:r>
            <a:r>
              <a:rPr lang="en-US" altLang="zh-TW" dirty="0" smtClean="0"/>
              <a:t> frequency of “geysers” in N = 12/3 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5580112" y="46738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|N| = 3  , |C|=35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683568" y="1368644"/>
            <a:ext cx="4132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max </a:t>
            </a:r>
            <a:r>
              <a:rPr lang="en-US" altLang="zh-TW" dirty="0" err="1" smtClean="0"/>
              <a:t>avg</a:t>
            </a:r>
            <a:r>
              <a:rPr lang="en-US" altLang="zh-TW" dirty="0" smtClean="0"/>
              <a:t> frequency of any term in N = 4  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076056" y="140348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d</a:t>
            </a:r>
            <a:r>
              <a:rPr lang="en-US" altLang="zh-TW" dirty="0" err="1" smtClean="0"/>
              <a:t>fwn</a:t>
            </a:r>
            <a:r>
              <a:rPr lang="en-US" altLang="zh-TW" dirty="0" smtClean="0"/>
              <a:t> = 3</a:t>
            </a:r>
            <a:endParaRPr lang="zh-TW" altLang="en-US" dirty="0"/>
          </a:p>
        </p:txBody>
      </p:sp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384792"/>
              </p:ext>
            </p:extLst>
          </p:nvPr>
        </p:nvGraphicFramePr>
        <p:xfrm>
          <a:off x="707864" y="1844824"/>
          <a:ext cx="3144056" cy="711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" name="方程式" r:id="rId3" imgW="1739880" imgH="393480" progId="Equation.3">
                  <p:embed/>
                </p:oleObj>
              </mc:Choice>
              <mc:Fallback>
                <p:oleObj name="方程式" r:id="rId3" imgW="1739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7864" y="1844824"/>
                        <a:ext cx="3144056" cy="7114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233727"/>
              </p:ext>
            </p:extLst>
          </p:nvPr>
        </p:nvGraphicFramePr>
        <p:xfrm>
          <a:off x="683568" y="2564904"/>
          <a:ext cx="3807271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8" name="方程式" r:id="rId5" imgW="1892160" imgH="571320" progId="Equation.3">
                  <p:embed/>
                </p:oleObj>
              </mc:Choice>
              <mc:Fallback>
                <p:oleObj name="方程式" r:id="rId5" imgW="1892160" imgH="571320" progId="Equation.3">
                  <p:embed/>
                  <p:pic>
                    <p:nvPicPr>
                      <p:cNvPr id="0" name="物件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564904"/>
                        <a:ext cx="3807271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741934" y="386104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 smtClean="0"/>
              <a:t>Wn</a:t>
            </a:r>
            <a:r>
              <a:rPr lang="en-US" altLang="zh-TW" dirty="0" smtClean="0"/>
              <a:t> = definition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761331" y="4223653"/>
            <a:ext cx="4054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The frequency of “definition” in N = 2/3 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761331" y="4592985"/>
            <a:ext cx="4132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max </a:t>
            </a:r>
            <a:r>
              <a:rPr lang="en-US" altLang="zh-TW" dirty="0" err="1" smtClean="0"/>
              <a:t>avg</a:t>
            </a:r>
            <a:r>
              <a:rPr lang="en-US" altLang="zh-TW" dirty="0" smtClean="0"/>
              <a:t> frequency of any term in N = 4  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220072" y="459298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d</a:t>
            </a:r>
            <a:r>
              <a:rPr lang="en-US" altLang="zh-TW" dirty="0" err="1" smtClean="0"/>
              <a:t>fwn</a:t>
            </a:r>
            <a:r>
              <a:rPr lang="en-US" altLang="zh-TW" dirty="0" smtClean="0"/>
              <a:t> = 1</a:t>
            </a:r>
            <a:endParaRPr lang="zh-TW" altLang="en-US" dirty="0"/>
          </a:p>
        </p:txBody>
      </p:sp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414677"/>
              </p:ext>
            </p:extLst>
          </p:nvPr>
        </p:nvGraphicFramePr>
        <p:xfrm>
          <a:off x="873125" y="4973638"/>
          <a:ext cx="307498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9" name="方程式" r:id="rId7" imgW="1701720" imgH="393480" progId="Equation.3">
                  <p:embed/>
                </p:oleObj>
              </mc:Choice>
              <mc:Fallback>
                <p:oleObj name="方程式" r:id="rId7" imgW="1701720" imgH="393480" progId="Equation.3">
                  <p:embed/>
                  <p:pic>
                    <p:nvPicPr>
                      <p:cNvPr id="0" name="物件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25" y="4973638"/>
                        <a:ext cx="3074988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135724"/>
              </p:ext>
            </p:extLst>
          </p:nvPr>
        </p:nvGraphicFramePr>
        <p:xfrm>
          <a:off x="927100" y="5589588"/>
          <a:ext cx="5675313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0" name="方程式" r:id="rId9" imgW="2819160" imgH="571320" progId="Equation.3">
                  <p:embed/>
                </p:oleObj>
              </mc:Choice>
              <mc:Fallback>
                <p:oleObj name="方程式" r:id="rId9" imgW="2819160" imgH="571320" progId="Equation.3">
                  <p:embed/>
                  <p:pic>
                    <p:nvPicPr>
                      <p:cNvPr id="0" name="物件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5589588"/>
                        <a:ext cx="5675313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直線接點 16"/>
          <p:cNvCxnSpPr/>
          <p:nvPr/>
        </p:nvCxnSpPr>
        <p:spPr>
          <a:xfrm>
            <a:off x="467544" y="3789040"/>
            <a:ext cx="65527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25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471810"/>
            <a:ext cx="7772400" cy="796950"/>
          </a:xfrm>
        </p:spPr>
        <p:txBody>
          <a:bodyPr>
            <a:normAutofit/>
          </a:bodyPr>
          <a:lstStyle/>
          <a:p>
            <a:r>
              <a:rPr lang="en-US" altLang="zh-TW" dirty="0"/>
              <a:t>Term </a:t>
            </a:r>
            <a:r>
              <a:rPr lang="en-US" altLang="zh-TW" dirty="0" smtClean="0"/>
              <a:t>ranking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280920" cy="558924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Input</a:t>
            </a:r>
            <a:r>
              <a:rPr lang="zh-TW" altLang="en-US" dirty="0" smtClean="0"/>
              <a:t>：</a:t>
            </a:r>
            <a:r>
              <a:rPr lang="en-US" altLang="zh-TW" dirty="0" smtClean="0"/>
              <a:t>all </a:t>
            </a:r>
            <a:r>
              <a:rPr lang="en-US" altLang="zh-TW" dirty="0"/>
              <a:t>combinations of 1-3 words in a query that </a:t>
            </a:r>
            <a:r>
              <a:rPr lang="en-US" altLang="zh-TW" dirty="0" smtClean="0"/>
              <a:t>are 	      not </a:t>
            </a:r>
            <a:r>
              <a:rPr lang="en-US" altLang="zh-TW" dirty="0" err="1"/>
              <a:t>stopwords</a:t>
            </a:r>
            <a:r>
              <a:rPr lang="en-US" altLang="zh-TW" dirty="0"/>
              <a:t>.</a:t>
            </a:r>
          </a:p>
          <a:p>
            <a:r>
              <a:rPr lang="en-US" altLang="zh-TW" dirty="0" smtClean="0"/>
              <a:t>Output</a:t>
            </a:r>
            <a:r>
              <a:rPr lang="zh-TW" altLang="en-US" dirty="0" smtClean="0"/>
              <a:t>：</a:t>
            </a:r>
            <a:r>
              <a:rPr lang="en-US" altLang="zh-TW" dirty="0" smtClean="0"/>
              <a:t>Rank list sorted by f(</a:t>
            </a:r>
            <a:r>
              <a:rPr lang="en-US" altLang="zh-TW" dirty="0" err="1" smtClean="0"/>
              <a:t>x,Q</a:t>
            </a:r>
            <a:r>
              <a:rPr lang="en-US" altLang="zh-TW" dirty="0" smtClean="0"/>
              <a:t>) score</a:t>
            </a:r>
          </a:p>
          <a:p>
            <a:r>
              <a:rPr lang="en-US" altLang="zh-TW" dirty="0" smtClean="0"/>
              <a:t>To </a:t>
            </a:r>
            <a:r>
              <a:rPr lang="en-US" altLang="zh-TW" dirty="0"/>
              <a:t>avoid a bias towards longer terms, a term x is </a:t>
            </a:r>
            <a:r>
              <a:rPr lang="en-US" altLang="zh-TW" dirty="0" smtClean="0"/>
              <a:t>scored by </a:t>
            </a:r>
            <a:r>
              <a:rPr lang="en-US" altLang="zh-TW" dirty="0"/>
              <a:t>averaging the affinity scores for its component words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factor </a:t>
            </a:r>
            <a:r>
              <a:rPr lang="en-US" altLang="zh-TW" dirty="0" err="1"/>
              <a:t>z</a:t>
            </a:r>
            <a:r>
              <a:rPr lang="en-US" altLang="zh-TW" sz="1800" dirty="0" err="1"/>
              <a:t>x</a:t>
            </a:r>
            <a:r>
              <a:rPr lang="en-US" altLang="zh-TW" dirty="0"/>
              <a:t> that represents the degree to </a:t>
            </a:r>
            <a:r>
              <a:rPr lang="en-US" altLang="zh-TW" dirty="0" smtClean="0"/>
              <a:t>which the </a:t>
            </a:r>
            <a:r>
              <a:rPr lang="en-US" altLang="zh-TW" dirty="0"/>
              <a:t>term is discriminative in a collection</a:t>
            </a:r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69" y="4896966"/>
            <a:ext cx="34194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452" y="3421536"/>
            <a:ext cx="3960440" cy="123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06491"/>
            <a:ext cx="1704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018346"/>
              </p:ext>
            </p:extLst>
          </p:nvPr>
        </p:nvGraphicFramePr>
        <p:xfrm>
          <a:off x="965867" y="5373216"/>
          <a:ext cx="604021" cy="425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方程式" r:id="rId6" imgW="342720" imgH="241200" progId="Equation.3">
                  <p:embed/>
                </p:oleObj>
              </mc:Choice>
              <mc:Fallback>
                <p:oleObj name="方程式" r:id="rId6" imgW="3427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65867" y="5373216"/>
                        <a:ext cx="604021" cy="4250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547664" y="5373216"/>
            <a:ext cx="2683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frequency of </a:t>
            </a:r>
            <a:r>
              <a:rPr lang="en-US" altLang="zh-TW" dirty="0" err="1"/>
              <a:t>xe</a:t>
            </a:r>
            <a:r>
              <a:rPr lang="en-US" altLang="zh-TW" dirty="0"/>
              <a:t> in C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720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23528" y="116632"/>
            <a:ext cx="1641376" cy="541040"/>
          </a:xfrm>
        </p:spPr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755576" y="154750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Term x = volcanic boundaries </a:t>
            </a:r>
            <a:endParaRPr lang="zh-TW" altLang="en-US" b="1" dirty="0"/>
          </a:p>
        </p:txBody>
      </p:sp>
      <p:sp>
        <p:nvSpPr>
          <p:cNvPr id="4" name="文字方塊 3"/>
          <p:cNvSpPr txBox="1"/>
          <p:nvPr/>
        </p:nvSpPr>
        <p:spPr>
          <a:xfrm>
            <a:off x="5436096" y="15475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Term x  = volcanic U.S </a:t>
            </a:r>
            <a:endParaRPr lang="zh-TW" altLang="en-US" b="1" dirty="0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605493"/>
              </p:ext>
            </p:extLst>
          </p:nvPr>
        </p:nvGraphicFramePr>
        <p:xfrm>
          <a:off x="755576" y="2132856"/>
          <a:ext cx="1296145" cy="5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2" name="方程式" r:id="rId3" imgW="609480" imgH="266400" progId="Equation.3">
                  <p:embed/>
                </p:oleObj>
              </mc:Choice>
              <mc:Fallback>
                <p:oleObj name="方程式" r:id="rId3" imgW="60948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6" y="2132856"/>
                        <a:ext cx="1296145" cy="567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440437"/>
              </p:ext>
            </p:extLst>
          </p:nvPr>
        </p:nvGraphicFramePr>
        <p:xfrm>
          <a:off x="5634769" y="2133600"/>
          <a:ext cx="113347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3" name="方程式" r:id="rId5" imgW="533160" imgH="266400" progId="Equation.3">
                  <p:embed/>
                </p:oleObj>
              </mc:Choice>
              <mc:Fallback>
                <p:oleObj name="方程式" r:id="rId5" imgW="533160" imgH="266400" progId="Equation.3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4769" y="2133600"/>
                        <a:ext cx="1133475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284731"/>
              </p:ext>
            </p:extLst>
          </p:nvPr>
        </p:nvGraphicFramePr>
        <p:xfrm>
          <a:off x="721617" y="2736403"/>
          <a:ext cx="3562351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4" name="方程式" r:id="rId7" imgW="1676160" imgH="393480" progId="Equation.3">
                  <p:embed/>
                </p:oleObj>
              </mc:Choice>
              <mc:Fallback>
                <p:oleObj name="方程式" r:id="rId7" imgW="1676160" imgH="393480" progId="Equation.3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617" y="2736403"/>
                        <a:ext cx="3562351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161329"/>
              </p:ext>
            </p:extLst>
          </p:nvPr>
        </p:nvGraphicFramePr>
        <p:xfrm>
          <a:off x="5501133" y="2709664"/>
          <a:ext cx="3535363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5" name="方程式" r:id="rId9" imgW="1663560" imgH="393480" progId="Equation.3">
                  <p:embed/>
                </p:oleObj>
              </mc:Choice>
              <mc:Fallback>
                <p:oleObj name="方程式" r:id="rId9" imgW="1663560" imgH="393480" progId="Equation.3">
                  <p:embed/>
                  <p:pic>
                    <p:nvPicPr>
                      <p:cNvPr id="0" name="物件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1133" y="2709664"/>
                        <a:ext cx="3535363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120683"/>
              </p:ext>
            </p:extLst>
          </p:nvPr>
        </p:nvGraphicFramePr>
        <p:xfrm>
          <a:off x="755576" y="3708325"/>
          <a:ext cx="143033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6" name="方程式" r:id="rId11" imgW="672840" imgH="241200" progId="Equation.3">
                  <p:embed/>
                </p:oleObj>
              </mc:Choice>
              <mc:Fallback>
                <p:oleObj name="方程式" r:id="rId11" imgW="672840" imgH="241200" progId="Equation.3">
                  <p:embed/>
                  <p:pic>
                    <p:nvPicPr>
                      <p:cNvPr id="0" name="物件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708325"/>
                        <a:ext cx="1430338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306327"/>
              </p:ext>
            </p:extLst>
          </p:nvPr>
        </p:nvGraphicFramePr>
        <p:xfrm>
          <a:off x="5610944" y="3573760"/>
          <a:ext cx="143033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7" name="方程式" r:id="rId13" imgW="672840" imgH="241200" progId="Equation.3">
                  <p:embed/>
                </p:oleObj>
              </mc:Choice>
              <mc:Fallback>
                <p:oleObj name="方程式" r:id="rId13" imgW="672840" imgH="241200" progId="Equation.3">
                  <p:embed/>
                  <p:pic>
                    <p:nvPicPr>
                      <p:cNvPr id="0" name="物件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0944" y="3573760"/>
                        <a:ext cx="1430338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220084"/>
              </p:ext>
            </p:extLst>
          </p:nvPr>
        </p:nvGraphicFramePr>
        <p:xfrm>
          <a:off x="323528" y="5229944"/>
          <a:ext cx="41021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8" name="方程式" r:id="rId15" imgW="1930320" imgH="609480" progId="Equation.3">
                  <p:embed/>
                </p:oleObj>
              </mc:Choice>
              <mc:Fallback>
                <p:oleObj name="方程式" r:id="rId15" imgW="1930320" imgH="609480" progId="Equation.3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229944"/>
                        <a:ext cx="41021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物件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529589"/>
              </p:ext>
            </p:extLst>
          </p:nvPr>
        </p:nvGraphicFramePr>
        <p:xfrm>
          <a:off x="244921" y="4371702"/>
          <a:ext cx="418306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9" name="方程式" r:id="rId17" imgW="1968480" imgH="177480" progId="Equation.3">
                  <p:embed/>
                </p:oleObj>
              </mc:Choice>
              <mc:Fallback>
                <p:oleObj name="方程式" r:id="rId17" imgW="1968480" imgH="177480" progId="Equation.3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21" y="4371702"/>
                        <a:ext cx="4183063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物件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71328"/>
              </p:ext>
            </p:extLst>
          </p:nvPr>
        </p:nvGraphicFramePr>
        <p:xfrm>
          <a:off x="4860032" y="4293840"/>
          <a:ext cx="40481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0" name="方程式" r:id="rId19" imgW="1904760" imgH="177480" progId="Equation.3">
                  <p:embed/>
                </p:oleObj>
              </mc:Choice>
              <mc:Fallback>
                <p:oleObj name="方程式" r:id="rId19" imgW="1904760" imgH="177480" progId="Equation.3">
                  <p:embed/>
                  <p:pic>
                    <p:nvPicPr>
                      <p:cNvPr id="0" name="物件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4293840"/>
                        <a:ext cx="40481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物件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8223269"/>
              </p:ext>
            </p:extLst>
          </p:nvPr>
        </p:nvGraphicFramePr>
        <p:xfrm>
          <a:off x="4826000" y="5302250"/>
          <a:ext cx="42910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1" name="方程式" r:id="rId21" imgW="2019240" imgH="609480" progId="Equation.3">
                  <p:embed/>
                </p:oleObj>
              </mc:Choice>
              <mc:Fallback>
                <p:oleObj name="方程式" r:id="rId21" imgW="2019240" imgH="609480" progId="Equation.3">
                  <p:embed/>
                  <p:pic>
                    <p:nvPicPr>
                      <p:cNvPr id="0" name="物件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0" y="5302250"/>
                        <a:ext cx="429101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直線接點 17"/>
          <p:cNvCxnSpPr/>
          <p:nvPr/>
        </p:nvCxnSpPr>
        <p:spPr>
          <a:xfrm>
            <a:off x="4572000" y="1484784"/>
            <a:ext cx="0" cy="52658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683568" y="776898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/>
              <a:t>Query: </a:t>
            </a:r>
            <a:r>
              <a:rPr lang="zh-TW" altLang="en-US" sz="2000" b="1" dirty="0" smtClean="0"/>
              <a:t> </a:t>
            </a:r>
            <a:r>
              <a:rPr lang="en-US" altLang="zh-TW" sz="2000" i="1" dirty="0" smtClean="0"/>
              <a:t>Locations </a:t>
            </a:r>
            <a:r>
              <a:rPr lang="en-US" altLang="zh-TW" sz="2000" i="1" dirty="0"/>
              <a:t>of volcanic activity which occurred within the present day boundaries of the U.S. and its territories.</a:t>
            </a:r>
            <a:endParaRPr lang="zh-TW" altLang="en-US" sz="2000" dirty="0"/>
          </a:p>
        </p:txBody>
      </p:sp>
      <p:cxnSp>
        <p:nvCxnSpPr>
          <p:cNvPr id="24" name="直線接點 23"/>
          <p:cNvCxnSpPr/>
          <p:nvPr/>
        </p:nvCxnSpPr>
        <p:spPr>
          <a:xfrm>
            <a:off x="467544" y="1988840"/>
            <a:ext cx="82089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71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</a:pP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altLang="zh-TW" sz="2800" dirty="0" err="1" smtClean="0">
                <a:solidFill>
                  <a:schemeClr val="bg1">
                    <a:lumMod val="65000"/>
                  </a:schemeClr>
                </a:solidFill>
              </a:rPr>
              <a:t>PhRank</a:t>
            </a: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 Algorithm</a:t>
            </a:r>
          </a:p>
          <a:p>
            <a:pPr>
              <a:lnSpc>
                <a:spcPct val="150000"/>
              </a:lnSpc>
            </a:pPr>
            <a:r>
              <a:rPr lang="en-US" altLang="zh-TW" sz="2800" dirty="0" smtClean="0"/>
              <a:t>Diversity filter</a:t>
            </a:r>
          </a:p>
          <a:p>
            <a:pPr>
              <a:lnSpc>
                <a:spcPct val="150000"/>
              </a:lnSpc>
            </a:pP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Experiment</a:t>
            </a:r>
          </a:p>
          <a:p>
            <a:pPr>
              <a:lnSpc>
                <a:spcPct val="150000"/>
              </a:lnSpc>
            </a:pP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46552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3729608" cy="796950"/>
          </a:xfrm>
        </p:spPr>
        <p:txBody>
          <a:bodyPr>
            <a:normAutofit/>
          </a:bodyPr>
          <a:lstStyle/>
          <a:p>
            <a:r>
              <a:rPr lang="en-US" altLang="zh-TW" dirty="0"/>
              <a:t>Diversity </a:t>
            </a:r>
            <a:r>
              <a:rPr lang="en-US" altLang="zh-TW" dirty="0" smtClean="0"/>
              <a:t>filter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07504" y="945232"/>
            <a:ext cx="9036496" cy="2987824"/>
          </a:xfrm>
        </p:spPr>
        <p:txBody>
          <a:bodyPr>
            <a:normAutofit/>
          </a:bodyPr>
          <a:lstStyle/>
          <a:p>
            <a:r>
              <a:rPr lang="en-US" altLang="zh-TW" sz="2400" dirty="0" err="1"/>
              <a:t>PhRank</a:t>
            </a:r>
            <a:r>
              <a:rPr lang="en-US" altLang="zh-TW" sz="2400" dirty="0"/>
              <a:t> often assigns a high rank to multi-word </a:t>
            </a:r>
            <a:r>
              <a:rPr lang="en-US" altLang="zh-TW" sz="2400" dirty="0" smtClean="0"/>
              <a:t>terms that </a:t>
            </a:r>
            <a:r>
              <a:rPr lang="en-US" altLang="zh-TW" sz="2400" dirty="0"/>
              <a:t>contain only one highly informative </a:t>
            </a:r>
            <a:r>
              <a:rPr lang="en-US" altLang="zh-TW" sz="2400" dirty="0" smtClean="0"/>
              <a:t>word</a:t>
            </a:r>
          </a:p>
          <a:p>
            <a:r>
              <a:rPr lang="en-US" altLang="zh-TW" sz="2400" dirty="0"/>
              <a:t>For example</a:t>
            </a:r>
            <a:r>
              <a:rPr lang="en-US" altLang="zh-TW" sz="2400" dirty="0" smtClean="0"/>
              <a:t>,</a:t>
            </a:r>
          </a:p>
          <a:p>
            <a:pPr marL="0" indent="0">
              <a:buNone/>
            </a:pPr>
            <a:r>
              <a:rPr lang="en-US" altLang="zh-TW" sz="2400" dirty="0" smtClean="0"/>
              <a:t>    query: the </a:t>
            </a:r>
            <a:r>
              <a:rPr lang="en-US" altLang="zh-TW" sz="2400" dirty="0"/>
              <a:t>destruction of </a:t>
            </a:r>
            <a:r>
              <a:rPr lang="en-US" altLang="zh-TW" sz="2400" dirty="0" smtClean="0"/>
              <a:t>Pan Am </a:t>
            </a:r>
            <a:r>
              <a:rPr lang="en-US" altLang="zh-TW" sz="2400" dirty="0"/>
              <a:t>Flight 103 </a:t>
            </a:r>
            <a:r>
              <a:rPr lang="en-US" altLang="zh-TW" sz="2400" dirty="0" smtClean="0"/>
              <a:t>over Lockerbie, Scotland</a:t>
            </a:r>
          </a:p>
          <a:p>
            <a:pPr marL="617220" lvl="1" indent="-342900">
              <a:buFont typeface="Wingdings" panose="05000000000000000000" pitchFamily="2" charset="2"/>
              <a:buChar char="l"/>
            </a:pPr>
            <a:r>
              <a:rPr lang="en-US" altLang="zh-TW" sz="2200" dirty="0"/>
              <a:t>term ‘pan flight 103 ’ is </a:t>
            </a:r>
            <a:r>
              <a:rPr lang="en-US" altLang="zh-TW" sz="2200" dirty="0" smtClean="0"/>
              <a:t>informative</a:t>
            </a:r>
          </a:p>
          <a:p>
            <a:pPr marL="617220" lvl="1" indent="-342900">
              <a:buFont typeface="Wingdings" panose="05000000000000000000" pitchFamily="2" charset="2"/>
              <a:buChar char="l"/>
            </a:pPr>
            <a:r>
              <a:rPr lang="en-US" altLang="zh-TW" sz="2200" dirty="0" smtClean="0"/>
              <a:t>“pan” </a:t>
            </a:r>
            <a:r>
              <a:rPr lang="en-US" altLang="zh-TW" sz="2200" dirty="0"/>
              <a:t>is uninformative by </a:t>
            </a:r>
            <a:r>
              <a:rPr lang="en-US" altLang="zh-TW" sz="2200" dirty="0" smtClean="0"/>
              <a:t>itself</a:t>
            </a:r>
            <a:endParaRPr lang="en-US" altLang="zh-TW" sz="2200" dirty="0"/>
          </a:p>
          <a:p>
            <a:pPr marL="0" indent="0">
              <a:buNone/>
            </a:pPr>
            <a:r>
              <a:rPr lang="en-US" altLang="zh-TW" dirty="0" smtClean="0"/>
              <a:t>Example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755576" y="5457998"/>
            <a:ext cx="3497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on </a:t>
            </a:r>
            <a:r>
              <a:rPr lang="en-US" altLang="zh-TW" dirty="0"/>
              <a:t>the assumption that the longer term better </a:t>
            </a:r>
            <a:r>
              <a:rPr lang="en-US" altLang="zh-TW" dirty="0" smtClean="0"/>
              <a:t>represents the </a:t>
            </a:r>
            <a:r>
              <a:rPr lang="en-US" altLang="zh-TW" dirty="0"/>
              <a:t>information need.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5025131" y="5422769"/>
            <a:ext cx="4011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on </a:t>
            </a:r>
            <a:r>
              <a:rPr lang="en-US" altLang="zh-TW" dirty="0"/>
              <a:t>the assumption that the </a:t>
            </a:r>
            <a:r>
              <a:rPr lang="en-US" altLang="zh-TW" dirty="0" smtClean="0"/>
              <a:t>shorter terms </a:t>
            </a:r>
            <a:r>
              <a:rPr lang="en-US" altLang="zh-TW" dirty="0"/>
              <a:t>better represent the information need and the </a:t>
            </a:r>
            <a:r>
              <a:rPr lang="en-US" altLang="zh-TW" dirty="0" smtClean="0"/>
              <a:t>longer term </a:t>
            </a:r>
            <a:r>
              <a:rPr lang="en-US" altLang="zh-TW" dirty="0"/>
              <a:t>is redundant.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2631232" y="3699025"/>
            <a:ext cx="17281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altLang="zh-TW" b="1" dirty="0" smtClean="0"/>
              <a:t>.</a:t>
            </a:r>
          </a:p>
          <a:p>
            <a:pPr algn="ctr">
              <a:lnSpc>
                <a:spcPts val="1500"/>
              </a:lnSpc>
            </a:pPr>
            <a:r>
              <a:rPr lang="en-US" altLang="zh-TW" b="1" dirty="0"/>
              <a:t>.</a:t>
            </a:r>
            <a:endParaRPr lang="en-US" altLang="zh-TW" b="1" dirty="0" smtClean="0"/>
          </a:p>
          <a:p>
            <a:pPr algn="ctr">
              <a:lnSpc>
                <a:spcPts val="1500"/>
              </a:lnSpc>
            </a:pPr>
            <a:r>
              <a:rPr lang="en-US" altLang="zh-TW" b="1" dirty="0" smtClean="0"/>
              <a:t>birth rate china</a:t>
            </a:r>
          </a:p>
          <a:p>
            <a:pPr algn="ctr">
              <a:lnSpc>
                <a:spcPts val="1500"/>
              </a:lnSpc>
            </a:pPr>
            <a:r>
              <a:rPr lang="en-US" altLang="zh-TW" b="1" dirty="0" smtClean="0"/>
              <a:t>.</a:t>
            </a:r>
          </a:p>
          <a:p>
            <a:pPr algn="ctr">
              <a:lnSpc>
                <a:spcPts val="1500"/>
              </a:lnSpc>
            </a:pPr>
            <a:r>
              <a:rPr lang="en-US" altLang="zh-TW" b="1" dirty="0"/>
              <a:t>.</a:t>
            </a:r>
            <a:endParaRPr lang="en-US" altLang="zh-TW" b="1" dirty="0" smtClean="0"/>
          </a:p>
          <a:p>
            <a:pPr algn="ctr">
              <a:lnSpc>
                <a:spcPts val="1500"/>
              </a:lnSpc>
            </a:pPr>
            <a:r>
              <a:rPr lang="en-US" altLang="zh-TW" b="1" dirty="0" smtClean="0"/>
              <a:t>.</a:t>
            </a:r>
          </a:p>
          <a:p>
            <a:pPr algn="ctr">
              <a:lnSpc>
                <a:spcPts val="1500"/>
              </a:lnSpc>
            </a:pPr>
            <a:r>
              <a:rPr lang="en-US" altLang="zh-TW" b="1" dirty="0"/>
              <a:t>.</a:t>
            </a:r>
            <a:endParaRPr lang="en-US" altLang="zh-TW" b="1" dirty="0" smtClean="0"/>
          </a:p>
          <a:p>
            <a:pPr algn="ctr">
              <a:lnSpc>
                <a:spcPts val="1500"/>
              </a:lnSpc>
            </a:pPr>
            <a:r>
              <a:rPr lang="en-US" altLang="zh-TW" b="1" dirty="0">
                <a:solidFill>
                  <a:srgbClr val="FF0000"/>
                </a:solidFill>
              </a:rPr>
              <a:t>b</a:t>
            </a:r>
            <a:r>
              <a:rPr lang="en-US" altLang="zh-TW" b="1" dirty="0" smtClean="0">
                <a:solidFill>
                  <a:srgbClr val="FF0000"/>
                </a:solidFill>
              </a:rPr>
              <a:t>irth rate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691680" y="34290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Way 1</a:t>
            </a:r>
            <a:r>
              <a:rPr lang="zh-TW" altLang="en-US" dirty="0" smtClean="0"/>
              <a:t>：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5966420" y="3573016"/>
            <a:ext cx="2160240" cy="183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altLang="zh-TW" b="1" dirty="0" smtClean="0"/>
              <a:t>.</a:t>
            </a:r>
          </a:p>
          <a:p>
            <a:pPr algn="ctr">
              <a:lnSpc>
                <a:spcPts val="1500"/>
              </a:lnSpc>
            </a:pPr>
            <a:r>
              <a:rPr lang="en-US" altLang="zh-TW" b="1" dirty="0"/>
              <a:t>.</a:t>
            </a:r>
            <a:endParaRPr lang="en-US" altLang="zh-TW" b="1" dirty="0" smtClean="0"/>
          </a:p>
          <a:p>
            <a:pPr algn="ctr">
              <a:lnSpc>
                <a:spcPts val="1500"/>
              </a:lnSpc>
            </a:pPr>
            <a:r>
              <a:rPr lang="en-US" altLang="zh-TW" b="1" dirty="0"/>
              <a:t>d</a:t>
            </a:r>
            <a:r>
              <a:rPr lang="en-US" altLang="zh-TW" b="1" dirty="0" smtClean="0"/>
              <a:t>eclining birth</a:t>
            </a:r>
          </a:p>
          <a:p>
            <a:pPr algn="ctr">
              <a:lnSpc>
                <a:spcPts val="1500"/>
              </a:lnSpc>
            </a:pPr>
            <a:r>
              <a:rPr lang="en-US" altLang="zh-TW" b="1" dirty="0" smtClean="0"/>
              <a:t>.</a:t>
            </a:r>
          </a:p>
          <a:p>
            <a:pPr algn="ctr">
              <a:lnSpc>
                <a:spcPts val="1500"/>
              </a:lnSpc>
            </a:pPr>
            <a:r>
              <a:rPr lang="en-US" altLang="zh-TW" b="1" dirty="0"/>
              <a:t>b</a:t>
            </a:r>
            <a:r>
              <a:rPr lang="en-US" altLang="zh-TW" b="1" dirty="0" smtClean="0"/>
              <a:t>irth rate</a:t>
            </a:r>
          </a:p>
          <a:p>
            <a:pPr algn="ctr">
              <a:lnSpc>
                <a:spcPts val="1500"/>
              </a:lnSpc>
            </a:pPr>
            <a:r>
              <a:rPr lang="en-US" altLang="zh-TW" b="1" dirty="0" smtClean="0"/>
              <a:t>.</a:t>
            </a:r>
          </a:p>
          <a:p>
            <a:pPr algn="ctr">
              <a:lnSpc>
                <a:spcPts val="1500"/>
              </a:lnSpc>
            </a:pPr>
            <a:r>
              <a:rPr lang="en-US" altLang="zh-TW" b="1" dirty="0" smtClean="0"/>
              <a:t>.</a:t>
            </a:r>
          </a:p>
          <a:p>
            <a:pPr algn="ctr">
              <a:lnSpc>
                <a:spcPts val="1500"/>
              </a:lnSpc>
            </a:pPr>
            <a:r>
              <a:rPr lang="en-US" altLang="zh-TW" b="1" dirty="0"/>
              <a:t>.</a:t>
            </a:r>
            <a:endParaRPr lang="en-US" altLang="zh-TW" b="1" dirty="0" smtClean="0"/>
          </a:p>
          <a:p>
            <a:pPr algn="ctr">
              <a:lnSpc>
                <a:spcPts val="1500"/>
              </a:lnSpc>
            </a:pPr>
            <a:r>
              <a:rPr lang="en-US" altLang="zh-TW" b="1" dirty="0" smtClean="0">
                <a:solidFill>
                  <a:srgbClr val="FF0000"/>
                </a:solidFill>
              </a:rPr>
              <a:t>declining birth rate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898876" y="344898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Way 2</a:t>
            </a:r>
            <a:r>
              <a:rPr lang="zh-TW" altLang="en-US" dirty="0" smtClean="0"/>
              <a:t>：</a:t>
            </a:r>
            <a:endParaRPr lang="zh-TW" altLang="en-US" dirty="0"/>
          </a:p>
        </p:txBody>
      </p:sp>
      <p:cxnSp>
        <p:nvCxnSpPr>
          <p:cNvPr id="13" name="直線單箭頭接點 12"/>
          <p:cNvCxnSpPr/>
          <p:nvPr/>
        </p:nvCxnSpPr>
        <p:spPr>
          <a:xfrm flipV="1">
            <a:off x="3995936" y="4828510"/>
            <a:ext cx="504056" cy="3286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H="1" flipV="1">
            <a:off x="5508104" y="4828510"/>
            <a:ext cx="458316" cy="32868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4359424" y="4581128"/>
            <a:ext cx="1325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Discarded!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41692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</a:pP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altLang="zh-TW" sz="2800" dirty="0" err="1" smtClean="0">
                <a:solidFill>
                  <a:schemeClr val="bg1">
                    <a:lumMod val="65000"/>
                  </a:schemeClr>
                </a:solidFill>
              </a:rPr>
              <a:t>PhRank</a:t>
            </a: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 Algorithm</a:t>
            </a:r>
          </a:p>
          <a:p>
            <a:pPr>
              <a:lnSpc>
                <a:spcPct val="150000"/>
              </a:lnSpc>
            </a:pP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Diversity filter</a:t>
            </a:r>
          </a:p>
          <a:p>
            <a:pPr>
              <a:lnSpc>
                <a:spcPct val="150000"/>
              </a:lnSpc>
            </a:pPr>
            <a:r>
              <a:rPr lang="en-US" altLang="zh-TW" sz="2800" dirty="0" smtClean="0"/>
              <a:t>Experiment</a:t>
            </a:r>
          </a:p>
          <a:p>
            <a:pPr>
              <a:lnSpc>
                <a:spcPct val="150000"/>
              </a:lnSpc>
            </a:pP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45783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183778"/>
            <a:ext cx="2793504" cy="86895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24944"/>
            <a:ext cx="6552728" cy="344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63436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1043608" y="1084674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zh-TW" sz="2000" b="1" dirty="0" smtClean="0"/>
              <a:t>Dataset</a:t>
            </a:r>
            <a:endParaRPr lang="zh-TW" altLang="en-US" sz="2000" b="1" dirty="0"/>
          </a:p>
        </p:txBody>
      </p:sp>
      <p:sp>
        <p:nvSpPr>
          <p:cNvPr id="4" name="文字方塊 3"/>
          <p:cNvSpPr txBox="1"/>
          <p:nvPr/>
        </p:nvSpPr>
        <p:spPr>
          <a:xfrm>
            <a:off x="1043608" y="6367707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</a:t>
            </a:r>
            <a:r>
              <a:rPr lang="zh-TW" altLang="en-US" dirty="0" smtClean="0"/>
              <a:t>：</a:t>
            </a:r>
            <a:r>
              <a:rPr lang="en-US" altLang="zh-TW" dirty="0" smtClean="0"/>
              <a:t>excluded from features </a:t>
            </a:r>
            <a:r>
              <a:rPr lang="zh-TW" altLang="en-US" dirty="0" smtClean="0"/>
              <a:t>，</a:t>
            </a:r>
            <a:r>
              <a:rPr lang="en-US" altLang="zh-TW" dirty="0" smtClean="0"/>
              <a:t>T</a:t>
            </a:r>
            <a:r>
              <a:rPr lang="zh-TW" altLang="en-US" dirty="0" smtClean="0"/>
              <a:t>：</a:t>
            </a:r>
            <a:r>
              <a:rPr lang="en-US" altLang="zh-TW" dirty="0" smtClean="0"/>
              <a:t>include in features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3940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39"/>
            <a:ext cx="7056784" cy="253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94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Introduction</a:t>
            </a:r>
          </a:p>
          <a:p>
            <a:r>
              <a:rPr lang="en-US" altLang="zh-TW" sz="2800" dirty="0" smtClean="0"/>
              <a:t>The </a:t>
            </a:r>
            <a:r>
              <a:rPr lang="en-US" altLang="zh-TW" sz="2800" dirty="0" err="1" smtClean="0"/>
              <a:t>PhRank</a:t>
            </a:r>
            <a:r>
              <a:rPr lang="en-US" altLang="zh-TW" sz="2800" dirty="0" smtClean="0"/>
              <a:t> Algorithm</a:t>
            </a:r>
          </a:p>
          <a:p>
            <a:pPr lvl="1"/>
            <a:r>
              <a:rPr lang="en-US" altLang="zh-TW" sz="2800" dirty="0" smtClean="0"/>
              <a:t>Graph Construction</a:t>
            </a:r>
          </a:p>
          <a:p>
            <a:pPr lvl="1"/>
            <a:r>
              <a:rPr lang="en-US" altLang="zh-TW" sz="2800" dirty="0" smtClean="0"/>
              <a:t>Edge Weight</a:t>
            </a:r>
          </a:p>
          <a:p>
            <a:pPr lvl="1"/>
            <a:r>
              <a:rPr lang="en-US" altLang="zh-TW" sz="2800" dirty="0" smtClean="0"/>
              <a:t>Random Walk</a:t>
            </a:r>
          </a:p>
          <a:p>
            <a:pPr lvl="1"/>
            <a:r>
              <a:rPr lang="en-US" altLang="zh-TW" sz="2800" dirty="0" smtClean="0"/>
              <a:t>Vertex weights</a:t>
            </a:r>
          </a:p>
          <a:p>
            <a:pPr lvl="1"/>
            <a:r>
              <a:rPr lang="en-US" altLang="zh-TW" sz="2800" dirty="0" smtClean="0"/>
              <a:t>Term ranking</a:t>
            </a:r>
          </a:p>
          <a:p>
            <a:r>
              <a:rPr lang="en-US" altLang="zh-TW" sz="2800" dirty="0"/>
              <a:t>Diversity </a:t>
            </a:r>
            <a:r>
              <a:rPr lang="en-US" altLang="zh-TW" sz="2800" dirty="0" smtClean="0"/>
              <a:t>filter</a:t>
            </a:r>
          </a:p>
          <a:p>
            <a:r>
              <a:rPr lang="en-US" altLang="zh-TW" sz="2800" dirty="0" smtClean="0"/>
              <a:t>Experiment</a:t>
            </a:r>
          </a:p>
          <a:p>
            <a:r>
              <a:rPr lang="en-US" altLang="zh-TW" sz="2800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33231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-27384"/>
            <a:ext cx="2915071" cy="94096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641" y="1036767"/>
            <a:ext cx="6892933" cy="3576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51" y="4981239"/>
            <a:ext cx="6545845" cy="1760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4499992" y="692696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/>
              <a:t>TREC description topics</a:t>
            </a:r>
            <a:endParaRPr lang="zh-TW" altLang="en-US" sz="2000" b="1" dirty="0"/>
          </a:p>
        </p:txBody>
      </p:sp>
      <p:sp>
        <p:nvSpPr>
          <p:cNvPr id="7" name="文字方塊 6"/>
          <p:cNvSpPr txBox="1"/>
          <p:nvPr/>
        </p:nvSpPr>
        <p:spPr>
          <a:xfrm>
            <a:off x="2101279" y="4581128"/>
            <a:ext cx="2182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/>
              <a:t>TREC title queries</a:t>
            </a:r>
            <a:endParaRPr lang="zh-TW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23940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</a:pP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altLang="zh-TW" sz="2800" dirty="0" err="1" smtClean="0">
                <a:solidFill>
                  <a:schemeClr val="bg1">
                    <a:lumMod val="65000"/>
                  </a:schemeClr>
                </a:solidFill>
              </a:rPr>
              <a:t>PhRank</a:t>
            </a: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 Algorithm</a:t>
            </a:r>
          </a:p>
          <a:p>
            <a:pPr>
              <a:lnSpc>
                <a:spcPct val="150000"/>
              </a:lnSpc>
            </a:pPr>
            <a:r>
              <a:rPr lang="en-US" altLang="zh-TW" sz="2800" dirty="0">
                <a:solidFill>
                  <a:schemeClr val="bg1">
                    <a:lumMod val="65000"/>
                  </a:schemeClr>
                </a:solidFill>
              </a:rPr>
              <a:t>Diversity </a:t>
            </a: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filter</a:t>
            </a:r>
          </a:p>
          <a:p>
            <a:pPr>
              <a:lnSpc>
                <a:spcPct val="150000"/>
              </a:lnSpc>
            </a:pP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Experiment</a:t>
            </a:r>
          </a:p>
          <a:p>
            <a:pPr>
              <a:lnSpc>
                <a:spcPct val="150000"/>
              </a:lnSpc>
            </a:pPr>
            <a:r>
              <a:rPr lang="en-US" altLang="zh-TW" sz="2800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457836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Conclusions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519808"/>
            <a:ext cx="8352928" cy="4717504"/>
          </a:xfrm>
        </p:spPr>
        <p:txBody>
          <a:bodyPr>
            <a:normAutofit/>
          </a:bodyPr>
          <a:lstStyle/>
          <a:p>
            <a:r>
              <a:rPr lang="en-US" altLang="zh-TW" dirty="0"/>
              <a:t>have presented </a:t>
            </a:r>
            <a:r>
              <a:rPr lang="en-US" altLang="zh-TW" dirty="0" err="1"/>
              <a:t>PhRank</a:t>
            </a:r>
            <a:r>
              <a:rPr lang="en-US" altLang="zh-TW" dirty="0"/>
              <a:t>, a novel term ranking </a:t>
            </a:r>
            <a:r>
              <a:rPr lang="en-US" altLang="zh-TW" dirty="0" smtClean="0"/>
              <a:t>algorithm that </a:t>
            </a:r>
            <a:r>
              <a:rPr lang="en-US" altLang="zh-TW" dirty="0"/>
              <a:t>extends work on Markov chain frameworks </a:t>
            </a:r>
            <a:r>
              <a:rPr lang="en-US" altLang="zh-TW" dirty="0" smtClean="0"/>
              <a:t>for query </a:t>
            </a:r>
            <a:r>
              <a:rPr lang="en-US" altLang="zh-TW" dirty="0"/>
              <a:t>expansion to select focused and succinct terms </a:t>
            </a:r>
            <a:r>
              <a:rPr lang="en-US" altLang="zh-TW" dirty="0" smtClean="0"/>
              <a:t>from within </a:t>
            </a:r>
            <a:r>
              <a:rPr lang="en-US" altLang="zh-TW" dirty="0"/>
              <a:t>a query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For </a:t>
            </a:r>
            <a:r>
              <a:rPr lang="en-US" altLang="zh-TW" dirty="0"/>
              <a:t>all collections, around 26% of </a:t>
            </a:r>
            <a:r>
              <a:rPr lang="en-US" altLang="zh-TW" dirty="0" smtClean="0"/>
              <a:t>queries have </a:t>
            </a:r>
            <a:r>
              <a:rPr lang="en-US" altLang="zh-TW" dirty="0"/>
              <a:t>more than 5% decrease in MAP compared to </a:t>
            </a:r>
            <a:r>
              <a:rPr lang="en-US" altLang="zh-TW" dirty="0" smtClean="0"/>
              <a:t>SD</a:t>
            </a:r>
          </a:p>
          <a:p>
            <a:r>
              <a:rPr lang="en-US" altLang="zh-TW" dirty="0"/>
              <a:t>Efficiency considerations </a:t>
            </a:r>
            <a:r>
              <a:rPr lang="en-US" altLang="zh-TW" dirty="0" smtClean="0"/>
              <a:t>surrounding the time to </a:t>
            </a:r>
            <a:r>
              <a:rPr lang="en-US" altLang="zh-TW" dirty="0"/>
              <a:t>construct an affinity graph may </a:t>
            </a:r>
            <a:r>
              <a:rPr lang="en-US" altLang="zh-TW" dirty="0" smtClean="0"/>
              <a:t>be ameliorated </a:t>
            </a:r>
            <a:r>
              <a:rPr lang="en-US" altLang="zh-TW" dirty="0"/>
              <a:t>by off-line indexing to </a:t>
            </a:r>
            <a:r>
              <a:rPr lang="en-US" altLang="zh-TW" dirty="0" err="1"/>
              <a:t>precompute</a:t>
            </a:r>
            <a:r>
              <a:rPr lang="en-US" altLang="zh-TW" dirty="0"/>
              <a:t> a </a:t>
            </a:r>
            <a:r>
              <a:rPr lang="en-US" altLang="zh-TW" dirty="0" smtClean="0"/>
              <a:t>language model </a:t>
            </a:r>
            <a:r>
              <a:rPr lang="en-US" altLang="zh-TW" dirty="0"/>
              <a:t>for each document in a collection.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95965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11720" y="188640"/>
            <a:ext cx="7772400" cy="782960"/>
          </a:xfrm>
        </p:spPr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739155"/>
            <a:ext cx="7856537" cy="500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07504" y="1052736"/>
            <a:ext cx="896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/>
              <a:t>Query</a:t>
            </a:r>
            <a:r>
              <a:rPr lang="zh-TW" altLang="en-US" sz="2000" b="1" dirty="0" smtClean="0"/>
              <a:t>：</a:t>
            </a:r>
            <a:r>
              <a:rPr lang="en-US" altLang="zh-TW" sz="2000" b="1" dirty="0"/>
              <a:t>Locations of volcanic activity which occurred within the present day boundaries of the U.S. and its territories.</a:t>
            </a:r>
            <a:endParaRPr lang="zh-TW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>
            <a:normAutofit/>
          </a:bodyPr>
          <a:lstStyle/>
          <a:p>
            <a:r>
              <a:rPr lang="en-US" dirty="0"/>
              <a:t>long </a:t>
            </a:r>
            <a:r>
              <a:rPr lang="en-US" dirty="0" smtClean="0"/>
              <a:t>queries </a:t>
            </a:r>
            <a:r>
              <a:rPr lang="en-US" dirty="0"/>
              <a:t>contain words that are peripheral or shared </a:t>
            </a:r>
            <a:r>
              <a:rPr lang="en-US" dirty="0" smtClean="0"/>
              <a:t>across many </a:t>
            </a:r>
            <a:r>
              <a:rPr lang="en-US" dirty="0"/>
              <a:t>topics so expansion is prone to query drift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Past</a:t>
            </a:r>
            <a:r>
              <a:rPr lang="zh-TW" altLang="en-US" dirty="0" smtClean="0"/>
              <a:t>：</a:t>
            </a:r>
            <a:r>
              <a:rPr lang="en-US" altLang="zh-TW" dirty="0" smtClean="0"/>
              <a:t>jointly </a:t>
            </a:r>
            <a:r>
              <a:rPr lang="en-US" altLang="zh-TW" dirty="0"/>
              <a:t>optimize weights and term </a:t>
            </a:r>
            <a:r>
              <a:rPr lang="en-US" altLang="zh-TW" dirty="0" smtClean="0"/>
              <a:t>selection using </a:t>
            </a:r>
            <a:r>
              <a:rPr lang="en-US" altLang="zh-TW" dirty="0"/>
              <a:t>both </a:t>
            </a:r>
            <a:r>
              <a:rPr lang="en-US" altLang="zh-TW" u="sng" dirty="0"/>
              <a:t>global statistics </a:t>
            </a:r>
            <a:r>
              <a:rPr lang="en-US" altLang="zh-TW" dirty="0"/>
              <a:t>and </a:t>
            </a:r>
            <a:r>
              <a:rPr lang="en-US" altLang="zh-TW" u="sng" dirty="0"/>
              <a:t>local syntactic</a:t>
            </a:r>
            <a:r>
              <a:rPr lang="en-US" altLang="zh-TW" dirty="0"/>
              <a:t> </a:t>
            </a:r>
            <a:r>
              <a:rPr lang="en-US" altLang="zh-TW" dirty="0" smtClean="0"/>
              <a:t>features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dirty="0" smtClean="0"/>
              <a:t>Shortcoming</a:t>
            </a:r>
            <a:r>
              <a:rPr lang="zh-TW" altLang="en-US" dirty="0" smtClean="0"/>
              <a:t>：</a:t>
            </a:r>
            <a:r>
              <a:rPr lang="en-US" altLang="zh-TW" dirty="0"/>
              <a:t>fail to detect or </a:t>
            </a:r>
            <a:r>
              <a:rPr lang="en-US" altLang="zh-TW" dirty="0" smtClean="0"/>
              <a:t>differentiate informative </a:t>
            </a:r>
            <a:r>
              <a:rPr lang="en-US" altLang="zh-TW" dirty="0"/>
              <a:t>terms</a:t>
            </a:r>
          </a:p>
          <a:p>
            <a:endParaRPr lang="en-US" dirty="0" smtClean="0"/>
          </a:p>
        </p:txBody>
      </p:sp>
      <p:cxnSp>
        <p:nvCxnSpPr>
          <p:cNvPr id="5" name="直線單箭頭接點 4"/>
          <p:cNvCxnSpPr/>
          <p:nvPr/>
        </p:nvCxnSpPr>
        <p:spPr>
          <a:xfrm flipH="1">
            <a:off x="3293858" y="3563677"/>
            <a:ext cx="558062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691680" y="4239703"/>
            <a:ext cx="3204356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>
                <a:solidFill>
                  <a:schemeClr val="tx1"/>
                </a:solidFill>
              </a:rPr>
              <a:t>Don’t reflect local query context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7" name="直線單箭頭接點 6"/>
          <p:cNvCxnSpPr/>
          <p:nvPr/>
        </p:nvCxnSpPr>
        <p:spPr>
          <a:xfrm>
            <a:off x="6444208" y="3563677"/>
            <a:ext cx="432048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508104" y="4228479"/>
            <a:ext cx="331236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Don’t </a:t>
            </a:r>
            <a:r>
              <a:rPr lang="en-US" altLang="zh-TW" dirty="0">
                <a:solidFill>
                  <a:schemeClr val="tx1"/>
                </a:solidFill>
              </a:rPr>
              <a:t>identify all </a:t>
            </a:r>
            <a:r>
              <a:rPr lang="en-US" altLang="zh-TW" dirty="0" smtClean="0">
                <a:solidFill>
                  <a:schemeClr val="tx1"/>
                </a:solidFill>
              </a:rPr>
              <a:t>the informative </a:t>
            </a:r>
            <a:r>
              <a:rPr lang="en-US" altLang="zh-TW" dirty="0">
                <a:solidFill>
                  <a:schemeClr val="tx1"/>
                </a:solidFill>
              </a:rPr>
              <a:t>relations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93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19162" y="260648"/>
            <a:ext cx="7772400" cy="940966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899592" y="4725144"/>
            <a:ext cx="7772400" cy="1837184"/>
          </a:xfrm>
        </p:spPr>
        <p:txBody>
          <a:bodyPr>
            <a:normAutofit/>
          </a:bodyPr>
          <a:lstStyle/>
          <a:p>
            <a:r>
              <a:rPr lang="en-US" dirty="0" smtClean="0"/>
              <a:t>Goal</a:t>
            </a:r>
            <a:r>
              <a:rPr lang="zh-TW" altLang="en-US" dirty="0" smtClean="0"/>
              <a:t>：</a:t>
            </a:r>
            <a:r>
              <a:rPr lang="en-US" dirty="0" smtClean="0"/>
              <a:t>novel </a:t>
            </a:r>
            <a:r>
              <a:rPr lang="en-US" dirty="0"/>
              <a:t>term ranking algorithm, </a:t>
            </a:r>
            <a:r>
              <a:rPr lang="en-US" dirty="0" err="1"/>
              <a:t>PhRank</a:t>
            </a:r>
            <a:r>
              <a:rPr lang="en-US" dirty="0"/>
              <a:t>, that extends </a:t>
            </a:r>
            <a:r>
              <a:rPr lang="en-US" dirty="0" smtClean="0"/>
              <a:t>work on </a:t>
            </a:r>
            <a:r>
              <a:rPr lang="en-US" dirty="0"/>
              <a:t>Markov chain frameworks for </a:t>
            </a:r>
            <a:r>
              <a:rPr lang="en-US" dirty="0" smtClean="0"/>
              <a:t>query expansion </a:t>
            </a:r>
            <a:r>
              <a:rPr lang="en-US" dirty="0"/>
              <a:t>to </a:t>
            </a:r>
            <a:r>
              <a:rPr lang="en-US" dirty="0" smtClean="0"/>
              <a:t>select compact </a:t>
            </a:r>
            <a:r>
              <a:rPr lang="en-US" dirty="0"/>
              <a:t>and focused terms from within a query itself.</a:t>
            </a:r>
            <a:endParaRPr lang="en-US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65" y="1190744"/>
            <a:ext cx="9173766" cy="235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3" y="1556792"/>
            <a:ext cx="2464469" cy="1598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912" y="1628800"/>
            <a:ext cx="2375045" cy="249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3" y="3295946"/>
            <a:ext cx="2464469" cy="89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653474"/>
            <a:ext cx="4113411" cy="2639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93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/>
          <a:lstStyle/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sz="2800" dirty="0" smtClean="0"/>
              <a:t>The </a:t>
            </a:r>
            <a:r>
              <a:rPr lang="en-US" altLang="zh-TW" sz="2800" dirty="0" err="1" smtClean="0"/>
              <a:t>PhRank</a:t>
            </a:r>
            <a:r>
              <a:rPr lang="en-US" altLang="zh-TW" sz="2800" dirty="0" smtClean="0"/>
              <a:t> Algorithm</a:t>
            </a:r>
          </a:p>
          <a:p>
            <a:pPr lvl="1"/>
            <a:r>
              <a:rPr lang="en-US" altLang="zh-TW" sz="2800" dirty="0" smtClean="0"/>
              <a:t>Graph Construction</a:t>
            </a:r>
          </a:p>
          <a:p>
            <a:pPr lvl="1"/>
            <a:r>
              <a:rPr lang="en-US" altLang="zh-TW" sz="2800" dirty="0" smtClean="0"/>
              <a:t>Edge Weight</a:t>
            </a:r>
          </a:p>
          <a:p>
            <a:pPr lvl="1"/>
            <a:r>
              <a:rPr lang="en-US" altLang="zh-TW" sz="2800" dirty="0" smtClean="0"/>
              <a:t>Random Walk</a:t>
            </a:r>
          </a:p>
          <a:p>
            <a:pPr lvl="1"/>
            <a:r>
              <a:rPr lang="en-US" altLang="zh-TW" sz="2800" dirty="0" smtClean="0"/>
              <a:t>Vertex weights</a:t>
            </a:r>
          </a:p>
          <a:p>
            <a:pPr lvl="1"/>
            <a:r>
              <a:rPr lang="en-US" altLang="zh-TW" sz="2800" dirty="0" smtClean="0"/>
              <a:t>Term ranking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Diversity filter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Experiment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76357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Principles for Term Selection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521296"/>
            <a:ext cx="8568952" cy="5076056"/>
          </a:xfrm>
        </p:spPr>
        <p:txBody>
          <a:bodyPr>
            <a:normAutofit/>
          </a:bodyPr>
          <a:lstStyle/>
          <a:p>
            <a:r>
              <a:rPr lang="en-US" altLang="zh-TW" b="1" dirty="0"/>
              <a:t>An informative </a:t>
            </a:r>
            <a:r>
              <a:rPr lang="en-US" altLang="zh-TW" b="1" dirty="0" smtClean="0"/>
              <a:t>word</a:t>
            </a:r>
            <a:r>
              <a:rPr lang="zh-TW" altLang="en-US" b="1" dirty="0" smtClean="0"/>
              <a:t>：</a:t>
            </a:r>
            <a:endParaRPr lang="en-US" altLang="zh-TW" b="1" dirty="0" smtClean="0"/>
          </a:p>
          <a:p>
            <a:pPr lvl="1"/>
            <a:r>
              <a:rPr lang="en-US" altLang="zh-TW" b="1" dirty="0"/>
              <a:t>Is informative relative to a </a:t>
            </a:r>
            <a:r>
              <a:rPr lang="en-US" altLang="zh-TW" b="1" dirty="0" smtClean="0"/>
              <a:t>query</a:t>
            </a:r>
          </a:p>
          <a:p>
            <a:pPr marL="320040" lvl="1" indent="0">
              <a:buNone/>
            </a:pPr>
            <a:r>
              <a:rPr lang="en-US" altLang="zh-TW" b="1" dirty="0"/>
              <a:t>	</a:t>
            </a:r>
            <a:r>
              <a:rPr lang="en-US" altLang="zh-TW" sz="2000" dirty="0"/>
              <a:t>accurately represent the meaning of </a:t>
            </a:r>
            <a:r>
              <a:rPr lang="en-US" altLang="zh-TW" sz="2000" dirty="0" smtClean="0"/>
              <a:t>a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query</a:t>
            </a:r>
            <a:r>
              <a:rPr lang="en-US" altLang="zh-TW" sz="2000" dirty="0"/>
              <a:t>.</a:t>
            </a:r>
          </a:p>
          <a:p>
            <a:pPr lvl="1"/>
            <a:r>
              <a:rPr lang="en-US" altLang="zh-TW" b="1" dirty="0" smtClean="0"/>
              <a:t>Is </a:t>
            </a:r>
            <a:r>
              <a:rPr lang="en-US" altLang="zh-TW" b="1" dirty="0"/>
              <a:t>related to other informative </a:t>
            </a:r>
            <a:r>
              <a:rPr lang="en-US" altLang="zh-TW" b="1" dirty="0" smtClean="0"/>
              <a:t>words</a:t>
            </a:r>
          </a:p>
          <a:p>
            <a:pPr marL="320040" lvl="1" indent="0">
              <a:buNone/>
            </a:pPr>
            <a:r>
              <a:rPr lang="en-US" altLang="zh-TW" b="1" dirty="0"/>
              <a:t>	</a:t>
            </a:r>
            <a:r>
              <a:rPr lang="en-US" altLang="zh-TW" sz="2000" dirty="0"/>
              <a:t>if one index </a:t>
            </a:r>
            <a:r>
              <a:rPr lang="en-US" altLang="zh-TW" sz="2000" dirty="0" smtClean="0"/>
              <a:t>term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is </a:t>
            </a:r>
            <a:r>
              <a:rPr lang="en-US" altLang="zh-TW" sz="2000" dirty="0"/>
              <a:t>good at discriminating relevant from </a:t>
            </a:r>
            <a:r>
              <a:rPr lang="en-US" altLang="zh-TW" sz="2000" dirty="0" smtClean="0"/>
              <a:t>non-relevant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documents</a:t>
            </a:r>
            <a:r>
              <a:rPr lang="en-US" altLang="zh-TW" sz="2000" dirty="0"/>
              <a:t>, then any closely associated index term </a:t>
            </a:r>
            <a:r>
              <a:rPr lang="en-US" altLang="zh-TW" sz="2000" dirty="0" smtClean="0"/>
              <a:t>is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also </a:t>
            </a:r>
            <a:r>
              <a:rPr lang="en-US" altLang="zh-TW" sz="2000" dirty="0"/>
              <a:t>likely to be good at this</a:t>
            </a:r>
          </a:p>
          <a:p>
            <a:pPr lvl="1"/>
            <a:r>
              <a:rPr lang="en-US" altLang="zh-TW" b="1" dirty="0" smtClean="0"/>
              <a:t>Contains </a:t>
            </a:r>
            <a:r>
              <a:rPr lang="en-US" altLang="zh-TW" b="1" dirty="0"/>
              <a:t>informative </a:t>
            </a:r>
            <a:r>
              <a:rPr lang="en-US" altLang="zh-TW" b="1" dirty="0" smtClean="0"/>
              <a:t>words</a:t>
            </a:r>
          </a:p>
          <a:p>
            <a:pPr marL="320040" lvl="1" indent="0">
              <a:buNone/>
            </a:pPr>
            <a:r>
              <a:rPr lang="en-US" altLang="zh-TW" b="1" dirty="0"/>
              <a:t>	</a:t>
            </a:r>
            <a:r>
              <a:rPr lang="en-US" altLang="zh-TW" sz="2000" dirty="0"/>
              <a:t>all terms must </a:t>
            </a:r>
            <a:r>
              <a:rPr lang="en-US" altLang="zh-TW" sz="2000" dirty="0" smtClean="0"/>
              <a:t>contain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informative </a:t>
            </a:r>
            <a:r>
              <a:rPr lang="en-US" altLang="zh-TW" sz="2000" dirty="0"/>
              <a:t>words.</a:t>
            </a:r>
          </a:p>
          <a:p>
            <a:pPr lvl="1"/>
            <a:r>
              <a:rPr lang="en-US" altLang="zh-TW" b="1" dirty="0" smtClean="0"/>
              <a:t>Is </a:t>
            </a:r>
            <a:r>
              <a:rPr lang="en-US" altLang="zh-TW" b="1" dirty="0"/>
              <a:t>discriminative in the retrieval </a:t>
            </a:r>
            <a:r>
              <a:rPr lang="en-US" altLang="zh-TW" b="1" dirty="0" smtClean="0"/>
              <a:t>collection</a:t>
            </a:r>
          </a:p>
          <a:p>
            <a:pPr marL="320040" lvl="1" indent="0">
              <a:buNone/>
            </a:pPr>
            <a:r>
              <a:rPr lang="en-US" altLang="zh-TW" b="1" dirty="0" smtClean="0"/>
              <a:t>	</a:t>
            </a:r>
            <a:r>
              <a:rPr lang="en-US" altLang="zh-TW" sz="2000" dirty="0" smtClean="0"/>
              <a:t>A term </a:t>
            </a:r>
            <a:r>
              <a:rPr lang="en-US" altLang="zh-TW" sz="2000" dirty="0"/>
              <a:t>that occurs many times within a small number </a:t>
            </a:r>
            <a:r>
              <a:rPr lang="en-US" altLang="zh-TW" sz="2000" dirty="0" smtClean="0"/>
              <a:t>of documents </a:t>
            </a:r>
            <a:r>
              <a:rPr lang="en-US" altLang="zh-TW" sz="2000" dirty="0"/>
              <a:t>gives a pronounced relevance signal.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23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940966"/>
          </a:xfrm>
        </p:spPr>
        <p:txBody>
          <a:bodyPr/>
          <a:lstStyle/>
          <a:p>
            <a:r>
              <a:rPr lang="en-US" dirty="0"/>
              <a:t>Graph Construction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755576" y="1052736"/>
            <a:ext cx="7772400" cy="3554167"/>
          </a:xfrm>
        </p:spPr>
        <p:txBody>
          <a:bodyPr>
            <a:normAutofit/>
          </a:bodyPr>
          <a:lstStyle/>
          <a:p>
            <a:r>
              <a:rPr lang="en-US" dirty="0" smtClean="0"/>
              <a:t>C</a:t>
            </a:r>
            <a:r>
              <a:rPr lang="zh-TW" altLang="en-US" dirty="0" smtClean="0"/>
              <a:t>：</a:t>
            </a:r>
            <a:r>
              <a:rPr lang="en-US" altLang="zh-TW" dirty="0" smtClean="0"/>
              <a:t>retrieval collection &amp; English Wikipedia</a:t>
            </a:r>
          </a:p>
          <a:p>
            <a:pPr marL="0" indent="0">
              <a:buNone/>
            </a:pPr>
            <a:r>
              <a:rPr lang="en-US" altLang="zh-TW" dirty="0" smtClean="0"/>
              <a:t>Example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r>
              <a:rPr lang="en-US" altLang="zh-TW" dirty="0" smtClean="0"/>
              <a:t>Q</a:t>
            </a:r>
            <a:r>
              <a:rPr lang="zh-TW" altLang="en-US" dirty="0" smtClean="0"/>
              <a:t>：</a:t>
            </a:r>
            <a:r>
              <a:rPr lang="en-US" altLang="zh-TW" dirty="0" smtClean="0"/>
              <a:t>a b</a:t>
            </a:r>
          </a:p>
          <a:p>
            <a:r>
              <a:rPr lang="en-US" altLang="zh-TW" dirty="0" smtClean="0"/>
              <a:t>Top k documents </a:t>
            </a:r>
            <a:r>
              <a:rPr lang="zh-TW" altLang="en-US" dirty="0" smtClean="0"/>
              <a:t>：</a:t>
            </a:r>
            <a:r>
              <a:rPr lang="en-US" altLang="zh-TW" dirty="0" smtClean="0"/>
              <a:t>d1,d2 (if k=2)</a:t>
            </a:r>
          </a:p>
          <a:p>
            <a:r>
              <a:rPr lang="en-US" altLang="zh-TW" dirty="0" smtClean="0"/>
              <a:t>N(Neighborhood set)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{d0,d1,d2}</a:t>
            </a:r>
            <a:r>
              <a:rPr lang="zh-TW" altLang="en-US" dirty="0" smtClean="0"/>
              <a:t>，</a:t>
            </a:r>
            <a:r>
              <a:rPr lang="en-US" altLang="zh-TW" dirty="0" smtClean="0"/>
              <a:t>d0</a:t>
            </a:r>
            <a:r>
              <a:rPr lang="zh-TW" altLang="en-US" dirty="0" smtClean="0"/>
              <a:t>：</a:t>
            </a:r>
            <a:r>
              <a:rPr lang="en-US" altLang="zh-TW" dirty="0" smtClean="0"/>
              <a:t>query encoded</a:t>
            </a:r>
          </a:p>
          <a:p>
            <a:pPr marL="0" indent="0">
              <a:buNone/>
            </a:pPr>
            <a:r>
              <a:rPr lang="en-US" altLang="zh-TW" dirty="0" smtClean="0"/>
              <a:t>Graph G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5" name="橢圓 4"/>
          <p:cNvSpPr/>
          <p:nvPr/>
        </p:nvSpPr>
        <p:spPr>
          <a:xfrm>
            <a:off x="4917121" y="5890516"/>
            <a:ext cx="57606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chemeClr val="tx1"/>
                </a:solidFill>
              </a:rPr>
              <a:t>c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橢圓 5"/>
          <p:cNvSpPr/>
          <p:nvPr/>
        </p:nvSpPr>
        <p:spPr>
          <a:xfrm>
            <a:off x="3142043" y="5547195"/>
            <a:ext cx="57606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b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橢圓 6"/>
          <p:cNvSpPr/>
          <p:nvPr/>
        </p:nvSpPr>
        <p:spPr>
          <a:xfrm>
            <a:off x="4232573" y="4100123"/>
            <a:ext cx="57606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a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橢圓 7"/>
          <p:cNvSpPr/>
          <p:nvPr/>
        </p:nvSpPr>
        <p:spPr>
          <a:xfrm>
            <a:off x="2025502" y="4574228"/>
            <a:ext cx="57606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chemeClr val="tx1"/>
                </a:solidFill>
              </a:rPr>
              <a:t>f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橢圓 8"/>
          <p:cNvSpPr/>
          <p:nvPr/>
        </p:nvSpPr>
        <p:spPr>
          <a:xfrm>
            <a:off x="5404037" y="4747625"/>
            <a:ext cx="57606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e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弧形接點 10"/>
          <p:cNvCxnSpPr>
            <a:stCxn id="7" idx="5"/>
            <a:endCxn id="6" idx="6"/>
          </p:cNvCxnSpPr>
          <p:nvPr/>
        </p:nvCxnSpPr>
        <p:spPr>
          <a:xfrm rot="5400000">
            <a:off x="3561302" y="4564242"/>
            <a:ext cx="1319779" cy="1006167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弧形接點 19"/>
          <p:cNvCxnSpPr>
            <a:stCxn id="6" idx="0"/>
            <a:endCxn id="7" idx="2"/>
          </p:cNvCxnSpPr>
          <p:nvPr/>
        </p:nvCxnSpPr>
        <p:spPr>
          <a:xfrm rot="5400000" flipH="1" flipV="1">
            <a:off x="3197798" y="4512420"/>
            <a:ext cx="1267052" cy="802498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弧形接點 70"/>
          <p:cNvCxnSpPr>
            <a:stCxn id="5" idx="0"/>
            <a:endCxn id="6" idx="6"/>
          </p:cNvCxnSpPr>
          <p:nvPr/>
        </p:nvCxnSpPr>
        <p:spPr>
          <a:xfrm rot="16200000" flipV="1">
            <a:off x="4379980" y="5065343"/>
            <a:ext cx="163301" cy="1487046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弧形接點 72"/>
          <p:cNvCxnSpPr>
            <a:stCxn id="6" idx="4"/>
            <a:endCxn id="5" idx="2"/>
          </p:cNvCxnSpPr>
          <p:nvPr/>
        </p:nvCxnSpPr>
        <p:spPr>
          <a:xfrm rot="16200000" flipH="1">
            <a:off x="4091948" y="5245362"/>
            <a:ext cx="163301" cy="1487046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弧形接點 79"/>
          <p:cNvCxnSpPr>
            <a:stCxn id="9" idx="1"/>
            <a:endCxn id="6" idx="7"/>
          </p:cNvCxnSpPr>
          <p:nvPr/>
        </p:nvCxnSpPr>
        <p:spPr>
          <a:xfrm rot="16200000" flipH="1" flipV="1">
            <a:off x="4161287" y="4272809"/>
            <a:ext cx="799570" cy="1854656"/>
          </a:xfrm>
          <a:prstGeom prst="curvedConnector3">
            <a:avLst>
              <a:gd name="adj1" fmla="val -3021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弧形接點 81"/>
          <p:cNvCxnSpPr>
            <a:stCxn id="6" idx="6"/>
            <a:endCxn id="9" idx="3"/>
          </p:cNvCxnSpPr>
          <p:nvPr/>
        </p:nvCxnSpPr>
        <p:spPr>
          <a:xfrm flipV="1">
            <a:off x="3718107" y="5054938"/>
            <a:ext cx="1770293" cy="672277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文字方塊 108"/>
          <p:cNvSpPr txBox="1"/>
          <p:nvPr/>
        </p:nvSpPr>
        <p:spPr>
          <a:xfrm>
            <a:off x="2882568" y="1988840"/>
            <a:ext cx="1599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d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>c b e</a:t>
            </a:r>
            <a:endParaRPr lang="zh-TW" altLang="en-US" sz="2800" dirty="0"/>
          </a:p>
        </p:txBody>
      </p:sp>
      <p:sp>
        <p:nvSpPr>
          <p:cNvPr id="110" name="文字方塊 109"/>
          <p:cNvSpPr txBox="1"/>
          <p:nvPr/>
        </p:nvSpPr>
        <p:spPr>
          <a:xfrm>
            <a:off x="4971067" y="1988840"/>
            <a:ext cx="1576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d</a:t>
            </a:r>
            <a:r>
              <a:rPr lang="en-US" altLang="zh-TW" sz="2800" dirty="0"/>
              <a:t>2</a:t>
            </a:r>
            <a:r>
              <a:rPr lang="zh-TW" altLang="en-US" sz="2800" dirty="0" smtClean="0"/>
              <a:t>：</a:t>
            </a:r>
            <a:r>
              <a:rPr lang="en-US" altLang="zh-TW" sz="2800" dirty="0"/>
              <a:t>a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f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b</a:t>
            </a:r>
            <a:endParaRPr lang="zh-TW" altLang="en-US" sz="2800" dirty="0"/>
          </a:p>
        </p:txBody>
      </p:sp>
      <p:cxnSp>
        <p:nvCxnSpPr>
          <p:cNvPr id="60" name="弧形接點 59"/>
          <p:cNvCxnSpPr>
            <a:stCxn id="8" idx="0"/>
            <a:endCxn id="7" idx="1"/>
          </p:cNvCxnSpPr>
          <p:nvPr/>
        </p:nvCxnSpPr>
        <p:spPr>
          <a:xfrm rot="5400000" flipH="1" flipV="1">
            <a:off x="3104546" y="3361838"/>
            <a:ext cx="421378" cy="2003402"/>
          </a:xfrm>
          <a:prstGeom prst="curvedConnector3">
            <a:avLst>
              <a:gd name="adj1" fmla="val 16676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弧形接點 62"/>
          <p:cNvCxnSpPr>
            <a:stCxn id="7" idx="4"/>
            <a:endCxn id="8" idx="7"/>
          </p:cNvCxnSpPr>
          <p:nvPr/>
        </p:nvCxnSpPr>
        <p:spPr>
          <a:xfrm rot="5400000">
            <a:off x="3435508" y="3541858"/>
            <a:ext cx="166792" cy="2003402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弧形接點 25"/>
          <p:cNvCxnSpPr>
            <a:stCxn id="8" idx="6"/>
            <a:endCxn id="6" idx="1"/>
          </p:cNvCxnSpPr>
          <p:nvPr/>
        </p:nvCxnSpPr>
        <p:spPr>
          <a:xfrm>
            <a:off x="2601566" y="4754248"/>
            <a:ext cx="624840" cy="845674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弧形接點 28"/>
          <p:cNvCxnSpPr>
            <a:stCxn id="6" idx="3"/>
            <a:endCxn id="8" idx="4"/>
          </p:cNvCxnSpPr>
          <p:nvPr/>
        </p:nvCxnSpPr>
        <p:spPr>
          <a:xfrm rot="5400000" flipH="1">
            <a:off x="2309850" y="4937952"/>
            <a:ext cx="920240" cy="912872"/>
          </a:xfrm>
          <a:prstGeom prst="curvedConnector3">
            <a:avLst>
              <a:gd name="adj1" fmla="val -30571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93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14400" y="399802"/>
            <a:ext cx="3513584" cy="796950"/>
          </a:xfrm>
        </p:spPr>
        <p:txBody>
          <a:bodyPr>
            <a:normAutofit/>
          </a:bodyPr>
          <a:lstStyle/>
          <a:p>
            <a:r>
              <a:rPr lang="en-US" dirty="0"/>
              <a:t>Edge Weight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251520" y="2204864"/>
            <a:ext cx="8784976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zh-TW" altLang="en-US" dirty="0" smtClean="0"/>
              <a:t>、 </a:t>
            </a:r>
            <a:r>
              <a:rPr lang="en-US" dirty="0" smtClean="0"/>
              <a:t>           </a:t>
            </a:r>
            <a:r>
              <a:rPr lang="zh-TW" altLang="en-US" dirty="0" smtClean="0"/>
              <a:t>：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the </a:t>
            </a:r>
            <a:r>
              <a:rPr lang="en-US" altLang="zh-TW" dirty="0"/>
              <a:t>counts of stem co-occurrence in window </a:t>
            </a:r>
            <a:r>
              <a:rPr lang="en-US" altLang="zh-TW" dirty="0" smtClean="0"/>
              <a:t>size=2 and 10 in N</a:t>
            </a:r>
          </a:p>
          <a:p>
            <a:pPr marL="0" indent="0">
              <a:buNone/>
            </a:pPr>
            <a:r>
              <a:rPr lang="en-US" altLang="zh-TW" dirty="0" smtClean="0"/>
              <a:t>                   </a:t>
            </a:r>
            <a:r>
              <a:rPr lang="zh-TW" altLang="en-US" dirty="0" smtClean="0"/>
              <a:t>：</a:t>
            </a:r>
            <a:endParaRPr lang="en-US" altLang="zh-TW" dirty="0"/>
          </a:p>
          <a:p>
            <a:pPr marL="0" indent="0">
              <a:buNone/>
            </a:pPr>
            <a:r>
              <a:rPr lang="en-US" dirty="0"/>
              <a:t>the probability of the document in </a:t>
            </a:r>
            <a:r>
              <a:rPr lang="en-US" dirty="0" smtClean="0"/>
              <a:t>which the </a:t>
            </a:r>
            <a:r>
              <a:rPr lang="en-US" dirty="0"/>
              <a:t>stems </a:t>
            </a:r>
            <a:r>
              <a:rPr lang="en-US" dirty="0" err="1"/>
              <a:t>i</a:t>
            </a:r>
            <a:r>
              <a:rPr lang="en-US" dirty="0"/>
              <a:t> and j co-occur given </a:t>
            </a:r>
            <a:r>
              <a:rPr lang="en-US" dirty="0" smtClean="0"/>
              <a:t>Q</a:t>
            </a:r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 err="1" smtClean="0"/>
              <a:t>idf</a:t>
            </a:r>
            <a:r>
              <a:rPr lang="en-US" dirty="0" smtClean="0"/>
              <a:t>-weight</a:t>
            </a:r>
            <a:r>
              <a:rPr lang="zh-TW" altLang="en-US" dirty="0" smtClean="0"/>
              <a:t>：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5"/>
            <a:ext cx="5688632" cy="662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671648"/>
              </p:ext>
            </p:extLst>
          </p:nvPr>
        </p:nvGraphicFramePr>
        <p:xfrm>
          <a:off x="323527" y="2204864"/>
          <a:ext cx="648073" cy="513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7" name="方程式" r:id="rId5" imgW="304560" imgH="241200" progId="Equation.3">
                  <p:embed/>
                </p:oleObj>
              </mc:Choice>
              <mc:Fallback>
                <p:oleObj name="方程式" r:id="rId5" imgW="3045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527" y="2204864"/>
                        <a:ext cx="648073" cy="5130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236070"/>
              </p:ext>
            </p:extLst>
          </p:nvPr>
        </p:nvGraphicFramePr>
        <p:xfrm>
          <a:off x="337393" y="3140968"/>
          <a:ext cx="12684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8" name="方程式" r:id="rId7" imgW="596880" imgH="228600" progId="Equation.3">
                  <p:embed/>
                </p:oleObj>
              </mc:Choice>
              <mc:Fallback>
                <p:oleObj name="方程式" r:id="rId7" imgW="596880" imgH="228600" progId="Equation.3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393" y="3140968"/>
                        <a:ext cx="126841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065686"/>
            <a:ext cx="2592288" cy="104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843565"/>
              </p:ext>
            </p:extLst>
          </p:nvPr>
        </p:nvGraphicFramePr>
        <p:xfrm>
          <a:off x="1331640" y="2204864"/>
          <a:ext cx="728663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9" name="方程式" r:id="rId10" imgW="342720" imgH="241200" progId="Equation.3">
                  <p:embed/>
                </p:oleObj>
              </mc:Choice>
              <mc:Fallback>
                <p:oleObj name="方程式" r:id="rId10" imgW="342720" imgH="241200" progId="Equation.3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204864"/>
                        <a:ext cx="728663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323528" y="6270931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 factor r confirms </a:t>
            </a:r>
            <a:r>
              <a:rPr lang="en-US" altLang="zh-TW" dirty="0"/>
              <a:t>the </a:t>
            </a:r>
            <a:r>
              <a:rPr lang="en-US" altLang="zh-TW" dirty="0" smtClean="0"/>
              <a:t>importance of </a:t>
            </a:r>
            <a:r>
              <a:rPr lang="en-US" altLang="zh-TW" dirty="0"/>
              <a:t>a connection between </a:t>
            </a:r>
            <a:r>
              <a:rPr lang="en-US" altLang="zh-TW" dirty="0" err="1"/>
              <a:t>i</a:t>
            </a:r>
            <a:r>
              <a:rPr lang="en-US" altLang="zh-TW" dirty="0"/>
              <a:t> and j in 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193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167121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110000" t="250000" r="110000" b="40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110000" t="250000" r="110000" b="40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4D94FBC-BACA-4ECC-83BA-B4BDE14B3F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TS010167121</Template>
  <TotalTime>0</TotalTime>
  <Words>808</Words>
  <Application>Microsoft Office PowerPoint</Application>
  <PresentationFormat>如螢幕大小 (4:3)</PresentationFormat>
  <Paragraphs>197</Paragraphs>
  <Slides>22</Slides>
  <Notes>8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22</vt:i4>
      </vt:variant>
    </vt:vector>
  </HeadingPairs>
  <TitlesOfParts>
    <vt:vector size="25" baseType="lpstr">
      <vt:lpstr>TS010167121</vt:lpstr>
      <vt:lpstr>方程式</vt:lpstr>
      <vt:lpstr>Microsoft 方程式編輯器 3.0</vt:lpstr>
      <vt:lpstr>Compact Query Term Selection Using Topically Related Text</vt:lpstr>
      <vt:lpstr>Outline</vt:lpstr>
      <vt:lpstr>Introduction</vt:lpstr>
      <vt:lpstr>Introduction</vt:lpstr>
      <vt:lpstr>Introduction</vt:lpstr>
      <vt:lpstr>Outline</vt:lpstr>
      <vt:lpstr>Principles for Term Selection</vt:lpstr>
      <vt:lpstr>Graph Construction</vt:lpstr>
      <vt:lpstr>Edge Weight</vt:lpstr>
      <vt:lpstr>Random Walk</vt:lpstr>
      <vt:lpstr>Vertex weights</vt:lpstr>
      <vt:lpstr>PowerPoint 簡報</vt:lpstr>
      <vt:lpstr>Term ranking</vt:lpstr>
      <vt:lpstr>PowerPoint 簡報</vt:lpstr>
      <vt:lpstr>Outline</vt:lpstr>
      <vt:lpstr>Diversity filter</vt:lpstr>
      <vt:lpstr>Outline</vt:lpstr>
      <vt:lpstr>Experiment</vt:lpstr>
      <vt:lpstr>Experiment</vt:lpstr>
      <vt:lpstr>Experiment</vt:lpstr>
      <vt:lpstr>Outline</vt:lpstr>
      <vt:lpstr>Conclusions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2013-10-06T08:52:13Z</dcterms:created>
  <dcterms:modified xsi:type="dcterms:W3CDTF">2013-10-09T09:35:45Z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TC101671219990</vt:lpwstr>
  </property>
</Properties>
</file>